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68"/>
  </p:notesMasterIdLst>
  <p:sldIdLst>
    <p:sldId id="256" r:id="rId2"/>
    <p:sldId id="258" r:id="rId3"/>
    <p:sldId id="288" r:id="rId4"/>
    <p:sldId id="28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59" r:id="rId13"/>
    <p:sldId id="299" r:id="rId14"/>
    <p:sldId id="325" r:id="rId15"/>
    <p:sldId id="315" r:id="rId16"/>
    <p:sldId id="287" r:id="rId17"/>
    <p:sldId id="318" r:id="rId18"/>
    <p:sldId id="298" r:id="rId19"/>
    <p:sldId id="323" r:id="rId20"/>
    <p:sldId id="285" r:id="rId21"/>
    <p:sldId id="260" r:id="rId22"/>
    <p:sldId id="261" r:id="rId23"/>
    <p:sldId id="262" r:id="rId24"/>
    <p:sldId id="280" r:id="rId25"/>
    <p:sldId id="264" r:id="rId26"/>
    <p:sldId id="265" r:id="rId27"/>
    <p:sldId id="281" r:id="rId28"/>
    <p:sldId id="316" r:id="rId29"/>
    <p:sldId id="263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82" r:id="rId38"/>
    <p:sldId id="273" r:id="rId39"/>
    <p:sldId id="274" r:id="rId40"/>
    <p:sldId id="275" r:id="rId41"/>
    <p:sldId id="276" r:id="rId42"/>
    <p:sldId id="277" r:id="rId43"/>
    <p:sldId id="278" r:id="rId44"/>
    <p:sldId id="283" r:id="rId45"/>
    <p:sldId id="279" r:id="rId46"/>
    <p:sldId id="292" r:id="rId47"/>
    <p:sldId id="317" r:id="rId48"/>
    <p:sldId id="286" r:id="rId49"/>
    <p:sldId id="284" r:id="rId50"/>
    <p:sldId id="293" r:id="rId51"/>
    <p:sldId id="294" r:id="rId52"/>
    <p:sldId id="295" r:id="rId53"/>
    <p:sldId id="296" r:id="rId54"/>
    <p:sldId id="290" r:id="rId55"/>
    <p:sldId id="291" r:id="rId56"/>
    <p:sldId id="307" r:id="rId57"/>
    <p:sldId id="319" r:id="rId58"/>
    <p:sldId id="308" r:id="rId59"/>
    <p:sldId id="320" r:id="rId60"/>
    <p:sldId id="309" r:id="rId61"/>
    <p:sldId id="311" r:id="rId62"/>
    <p:sldId id="310" r:id="rId63"/>
    <p:sldId id="312" r:id="rId64"/>
    <p:sldId id="313" r:id="rId65"/>
    <p:sldId id="314" r:id="rId66"/>
    <p:sldId id="257" r:id="rId6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3AF2A-BBB4-4173-8E52-BF0938521C8B}" type="datetimeFigureOut">
              <a:rPr lang="uk-UA" smtClean="0"/>
              <a:t>10.04.2018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9A14-17DC-4E90-A80C-6910562053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236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9A14-17DC-4E90-A80C-691056205318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027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9A14-17DC-4E90-A80C-691056205318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846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829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175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89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573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2520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390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5498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720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810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541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361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777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639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755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676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391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44D93-2623-49B6-9716-6B7DC5D356E0}" type="datetimeFigureOut">
              <a:rPr lang="uk-UA" smtClean="0"/>
              <a:t>10.04.2018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484662-CB4C-434C-9A3E-784DCF298F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038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0668" y="1471961"/>
            <a:ext cx="8791575" cy="2863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Презентация на тему «Особенности обучения в университете Альпен-</a:t>
            </a:r>
            <a:r>
              <a:rPr lang="ru-RU" dirty="0" err="1"/>
              <a:t>Адриа</a:t>
            </a:r>
            <a:r>
              <a:rPr lang="ru-RU" dirty="0"/>
              <a:t> в </a:t>
            </a:r>
            <a:r>
              <a:rPr lang="ru-RU" dirty="0" err="1"/>
              <a:t>Клагенфурте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Студента ФФМИ 131М группы </a:t>
            </a:r>
          </a:p>
          <a:p>
            <a:r>
              <a:rPr lang="ru-RU" sz="2400" dirty="0"/>
              <a:t>Баева Андрея Святославовича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2062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0293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Физкультура и спорт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5415" y="2133600"/>
            <a:ext cx="9999197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Не дают </a:t>
            </a:r>
            <a:r>
              <a:rPr lang="en-US" sz="2400" dirty="0"/>
              <a:t>ECTS </a:t>
            </a:r>
            <a:r>
              <a:rPr lang="ru-RU" sz="2400" dirty="0"/>
              <a:t>кредитов вообще</a:t>
            </a:r>
          </a:p>
          <a:p>
            <a:r>
              <a:rPr lang="ru-RU" sz="2400" dirty="0"/>
              <a:t>Огромное разнообразие: от обычной аэробики, атлетики до боевых искусств и фехтования на средневековых мечах</a:t>
            </a:r>
          </a:p>
          <a:p>
            <a:r>
              <a:rPr lang="ru-RU" sz="2400" dirty="0"/>
              <a:t>Необязательны для посещения</a:t>
            </a:r>
          </a:p>
          <a:p>
            <a:r>
              <a:rPr lang="ru-RU" sz="2400" dirty="0"/>
              <a:t>Проводятся в разных местах по всему городу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9351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1082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Особенные дисциплины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865970"/>
            <a:ext cx="10363200" cy="444562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/>
              <a:t>Дают небольшое количество кредитов 1-2 </a:t>
            </a:r>
            <a:r>
              <a:rPr lang="en-US" sz="2600" dirty="0"/>
              <a:t>ECTS </a:t>
            </a:r>
            <a:r>
              <a:rPr lang="ru-RU" sz="2600" dirty="0"/>
              <a:t>или не дают вообще</a:t>
            </a:r>
          </a:p>
          <a:p>
            <a:r>
              <a:rPr lang="ru-RU" sz="2600" dirty="0"/>
              <a:t>Проводятся обычно в несколько сессий, хотя бывают и исключения</a:t>
            </a:r>
          </a:p>
          <a:p>
            <a:r>
              <a:rPr lang="ru-RU" sz="2600" dirty="0"/>
              <a:t>Посвящены политике, массовой культуре, этическим, экологическим, гендерным проблемам и т.д. Их спектр довольно разнообразен</a:t>
            </a:r>
          </a:p>
          <a:p>
            <a:r>
              <a:rPr lang="ru-RU" sz="2600" dirty="0"/>
              <a:t>К полноценному обучению имеют крайне небольшое отношение</a:t>
            </a:r>
          </a:p>
          <a:p>
            <a:r>
              <a:rPr lang="ru-RU" sz="2600" dirty="0"/>
              <a:t>Служат познавательным, идеологическим, политическим, развлекательным целям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922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22" y="1973768"/>
            <a:ext cx="11991278" cy="2765502"/>
          </a:xfrm>
        </p:spPr>
        <p:txBody>
          <a:bodyPr>
            <a:noAutofit/>
          </a:bodyPr>
          <a:lstStyle/>
          <a:p>
            <a:pPr algn="ctr"/>
            <a:r>
              <a:rPr lang="ru-RU" sz="8000" dirty="0"/>
              <a:t>Условия обучения и проживания в УАА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139882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9142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Условия обучения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966" y="1478570"/>
            <a:ext cx="11719932" cy="5207619"/>
          </a:xfrm>
        </p:spPr>
        <p:txBody>
          <a:bodyPr>
            <a:noAutofit/>
          </a:bodyPr>
          <a:lstStyle/>
          <a:p>
            <a:r>
              <a:rPr lang="ru-RU" sz="2400" dirty="0"/>
              <a:t>Доступ к печатным устройствам, сканерам и библиотеке в любое время суток с помощью карточки студента</a:t>
            </a:r>
          </a:p>
          <a:p>
            <a:r>
              <a:rPr lang="ru-RU" sz="2400" dirty="0"/>
              <a:t>Университет для студента открыт в любое время дня и суток</a:t>
            </a:r>
          </a:p>
          <a:p>
            <a:r>
              <a:rPr lang="en-US" sz="2400" dirty="0" err="1"/>
              <a:t>WiFi</a:t>
            </a:r>
            <a:r>
              <a:rPr lang="en-US" sz="2400" dirty="0"/>
              <a:t> </a:t>
            </a:r>
            <a:r>
              <a:rPr lang="ru-RU" sz="2400" dirty="0"/>
              <a:t>и проводной интернет с хорошей скоростью в университете</a:t>
            </a:r>
          </a:p>
          <a:p>
            <a:r>
              <a:rPr lang="ru-RU" sz="2400" dirty="0"/>
              <a:t>Отличная веб-инфраструктура, где можно найти любые контакты и информацию. Но над переводом на английский язык им необходимо поработать.</a:t>
            </a:r>
          </a:p>
          <a:p>
            <a:r>
              <a:rPr lang="ru-RU" sz="2400" dirty="0"/>
              <a:t>Электронные табло перед большинством кабинетов, где можно узнать информацию о его использовании.</a:t>
            </a:r>
          </a:p>
          <a:p>
            <a:r>
              <a:rPr lang="ru-RU" sz="2400" dirty="0"/>
              <a:t>Отличный ремонт и мебель в большинстве помещений. Мебель постоянно обновляется.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5352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2" y="892098"/>
            <a:ext cx="5055221" cy="3791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93" y="936703"/>
            <a:ext cx="5055221" cy="3791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482" y="5151863"/>
            <a:ext cx="5055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Университет внутри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86293" y="5151863"/>
            <a:ext cx="5055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Университет снаружи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1919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61" y="256478"/>
            <a:ext cx="12080488" cy="1478570"/>
          </a:xfrm>
        </p:spPr>
        <p:txBody>
          <a:bodyPr/>
          <a:lstStyle/>
          <a:p>
            <a:pPr algn="ctr"/>
            <a:r>
              <a:rPr lang="ru-RU" dirty="0"/>
              <a:t>Интеграция исследовательских </a:t>
            </a:r>
            <a:br>
              <a:rPr lang="ru-RU" dirty="0"/>
            </a:br>
            <a:r>
              <a:rPr lang="ru-RU" dirty="0"/>
              <a:t>лабораторий и компаний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8" y="1606809"/>
            <a:ext cx="5314038" cy="3985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51" y="1606809"/>
            <a:ext cx="5307980" cy="3980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8878" y="5855193"/>
            <a:ext cx="531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Здания исследовательских лабораторий, фото 1</a:t>
            </a:r>
            <a:endParaRPr lang="uk-U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55451" y="5855192"/>
            <a:ext cx="5307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Здания исследовательских лабораторий, фото 2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7019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78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Особенности общежития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25" y="1326995"/>
            <a:ext cx="12121375" cy="4196577"/>
          </a:xfrm>
        </p:spPr>
        <p:txBody>
          <a:bodyPr>
            <a:noAutofit/>
          </a:bodyPr>
          <a:lstStyle/>
          <a:p>
            <a:r>
              <a:rPr lang="ru-RU" sz="2400" dirty="0"/>
              <a:t>Электронный ключ позволяет входить в общежитие, в свою комнату, открывать свой шкафчик и свой холодильник на кухне</a:t>
            </a:r>
          </a:p>
          <a:p>
            <a:r>
              <a:rPr lang="ru-RU" sz="2400" dirty="0"/>
              <a:t>Есть комнаты на одного и двух человек.</a:t>
            </a:r>
          </a:p>
          <a:p>
            <a:r>
              <a:rPr lang="ru-RU" sz="2400" dirty="0"/>
              <a:t>В каждой комнате есть телефон, телевизор, душ, туалет</a:t>
            </a:r>
            <a:r>
              <a:rPr lang="en-US" sz="2400" dirty="0"/>
              <a:t>.</a:t>
            </a:r>
            <a:endParaRPr lang="ru-RU" sz="2400" dirty="0"/>
          </a:p>
          <a:p>
            <a:r>
              <a:rPr lang="ru-RU" sz="2400" dirty="0"/>
              <a:t>На каждого человека приходится кровать, письменный стол, стул, шкаф для одежды и тумбочка возле кровати, шкафчик на кухне, полка в холодильнике, почтовый ящик.</a:t>
            </a:r>
          </a:p>
          <a:p>
            <a:r>
              <a:rPr lang="ru-RU" sz="2400" dirty="0"/>
              <a:t>Есть </a:t>
            </a:r>
            <a:r>
              <a:rPr lang="en-US" sz="2400" dirty="0" err="1"/>
              <a:t>WiFi</a:t>
            </a:r>
            <a:r>
              <a:rPr lang="en-US" sz="2400" dirty="0"/>
              <a:t> </a:t>
            </a:r>
            <a:r>
              <a:rPr lang="ru-RU" sz="2400" dirty="0"/>
              <a:t>и проводной интернет (нужен свой кабель)</a:t>
            </a:r>
            <a:endParaRPr lang="en-US" sz="2400" dirty="0"/>
          </a:p>
          <a:p>
            <a:r>
              <a:rPr lang="ru-RU" sz="2400" dirty="0"/>
              <a:t>В подвале есть стиральные машины, которые оплачиваются с помощью карточки студента</a:t>
            </a:r>
          </a:p>
          <a:p>
            <a:r>
              <a:rPr lang="ru-RU" sz="2400" dirty="0"/>
              <a:t>На кухне две электрические плиты и два умывальника в расчете на 20-25 человек.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01405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6" y="956218"/>
            <a:ext cx="5445512" cy="4084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32" y="956218"/>
            <a:ext cx="5445512" cy="4084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319132"/>
            <a:ext cx="546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Кухня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85932" y="5319132"/>
            <a:ext cx="544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Вход в общежитие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2341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4537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Организация мероприятий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795" y="2133600"/>
            <a:ext cx="10634817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Сообщества </a:t>
            </a:r>
            <a:r>
              <a:rPr lang="en-US" sz="2400" dirty="0"/>
              <a:t>ESN </a:t>
            </a:r>
            <a:r>
              <a:rPr lang="ru-RU" sz="2400" dirty="0"/>
              <a:t>и </a:t>
            </a:r>
            <a:r>
              <a:rPr lang="de-DE" sz="2400" dirty="0"/>
              <a:t>ÖH </a:t>
            </a:r>
            <a:r>
              <a:rPr lang="ru-RU" sz="2400" dirty="0"/>
              <a:t>организовывают такие мероприятия:</a:t>
            </a:r>
          </a:p>
          <a:p>
            <a:r>
              <a:rPr lang="ru-RU" sz="2400" dirty="0"/>
              <a:t>Совместные походы в кино и просмотры фильмов</a:t>
            </a:r>
          </a:p>
          <a:p>
            <a:r>
              <a:rPr lang="ru-RU" sz="2400" dirty="0"/>
              <a:t>Вечера национальной кухни</a:t>
            </a:r>
          </a:p>
          <a:p>
            <a:r>
              <a:rPr lang="ru-RU" sz="2400" dirty="0"/>
              <a:t>Поездки и экскурсии по другим городам Австрии и ближайших стран</a:t>
            </a:r>
          </a:p>
          <a:p>
            <a:r>
              <a:rPr lang="ru-RU" sz="2400" dirty="0"/>
              <a:t>Участие в различных экологических и других акциях</a:t>
            </a:r>
          </a:p>
          <a:p>
            <a:r>
              <a:rPr lang="ru-RU" sz="2400" dirty="0"/>
              <a:t>Другие виды совместного отдыха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6888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6" y="301799"/>
            <a:ext cx="9902284" cy="5579705"/>
          </a:xfrm>
        </p:spPr>
      </p:pic>
      <p:sp>
        <p:nvSpPr>
          <p:cNvPr id="5" name="TextBox 4"/>
          <p:cNvSpPr txBox="1"/>
          <p:nvPr/>
        </p:nvSpPr>
        <p:spPr>
          <a:xfrm>
            <a:off x="970156" y="6155473"/>
            <a:ext cx="990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Экскурсия по </a:t>
            </a:r>
            <a:r>
              <a:rPr lang="ru-RU" sz="2400" dirty="0" err="1"/>
              <a:t>Клагенфурту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9837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1083"/>
            <a:ext cx="12191999" cy="1478570"/>
          </a:xfrm>
        </p:spPr>
        <p:txBody>
          <a:bodyPr/>
          <a:lstStyle/>
          <a:p>
            <a:pPr algn="ctr"/>
            <a:r>
              <a:rPr lang="ru-RU" dirty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Особенности учебного процесса в УАА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Условия обучения и проживания в УАА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Дисциплины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Научно-исследовательская работа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Дистанционные средства обучения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36727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7634"/>
            <a:ext cx="12192000" cy="1478570"/>
          </a:xfrm>
        </p:spPr>
        <p:txBody>
          <a:bodyPr>
            <a:normAutofit/>
          </a:bodyPr>
          <a:lstStyle/>
          <a:p>
            <a:pPr algn="ctr"/>
            <a:r>
              <a:rPr lang="ru-RU" sz="8000" dirty="0"/>
              <a:t>Дисциплины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322658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87" y="167268"/>
            <a:ext cx="12191999" cy="1478570"/>
          </a:xfrm>
        </p:spPr>
        <p:txBody>
          <a:bodyPr/>
          <a:lstStyle/>
          <a:p>
            <a:pPr algn="ctr"/>
            <a:r>
              <a:rPr lang="ru-RU" dirty="0"/>
              <a:t>Перечень дисциплин, которые я </a:t>
            </a:r>
            <a:br>
              <a:rPr lang="ru-RU" dirty="0"/>
            </a:br>
            <a:r>
              <a:rPr lang="ru-RU" dirty="0"/>
              <a:t>прошел в УАА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11" y="2216034"/>
            <a:ext cx="11931804" cy="3541714"/>
          </a:xfrm>
        </p:spPr>
        <p:txBody>
          <a:bodyPr>
            <a:noAutofit/>
          </a:bodyPr>
          <a:lstStyle/>
          <a:p>
            <a:r>
              <a:rPr lang="ru-RU" sz="2400" dirty="0"/>
              <a:t>Основы робототехники (</a:t>
            </a:r>
            <a:r>
              <a:rPr lang="en-US" sz="2400" dirty="0"/>
              <a:t>Robotics Fundamentals</a:t>
            </a:r>
            <a:r>
              <a:rPr lang="ru-RU" sz="2400" dirty="0"/>
              <a:t>)</a:t>
            </a:r>
          </a:p>
          <a:p>
            <a:r>
              <a:rPr lang="ru-RU" sz="2400" dirty="0"/>
              <a:t>Практика по основам робототехники (</a:t>
            </a:r>
            <a:r>
              <a:rPr lang="en-US" sz="2400" dirty="0"/>
              <a:t>Labor: Robotics Fundamentals</a:t>
            </a:r>
            <a:r>
              <a:rPr lang="ru-RU" sz="2400" dirty="0"/>
              <a:t>)</a:t>
            </a:r>
          </a:p>
          <a:p>
            <a:r>
              <a:rPr lang="ru-RU" sz="2400" dirty="0"/>
              <a:t>Повсеместные вычисления (</a:t>
            </a:r>
            <a:r>
              <a:rPr lang="en-US" sz="2400" dirty="0"/>
              <a:t>Pervasive Computing</a:t>
            </a:r>
            <a:r>
              <a:rPr lang="ru-RU" sz="2400" dirty="0"/>
              <a:t>)</a:t>
            </a:r>
          </a:p>
          <a:p>
            <a:r>
              <a:rPr lang="ru-RU" sz="2400" dirty="0"/>
              <a:t>Языковой курс немецкого языка, группа №1 (уровень </a:t>
            </a:r>
            <a:r>
              <a:rPr lang="en-US" sz="2400" dirty="0"/>
              <a:t>A1,b</a:t>
            </a:r>
            <a:r>
              <a:rPr lang="ru-RU" sz="2400" dirty="0"/>
              <a:t>)</a:t>
            </a:r>
            <a:endParaRPr lang="en-US" sz="2400" dirty="0"/>
          </a:p>
          <a:p>
            <a:r>
              <a:rPr lang="ru-RU" sz="2400" dirty="0"/>
              <a:t>Эвристический поиск (</a:t>
            </a:r>
            <a:r>
              <a:rPr lang="en-US" sz="2400" dirty="0"/>
              <a:t>Heuristic Search</a:t>
            </a:r>
            <a:r>
              <a:rPr lang="ru-RU" sz="2400" dirty="0"/>
              <a:t>)</a:t>
            </a:r>
          </a:p>
          <a:p>
            <a:r>
              <a:rPr lang="ru-RU" sz="2400" dirty="0"/>
              <a:t>Семинар по бизнес информационным системам (</a:t>
            </a:r>
            <a:r>
              <a:rPr lang="en-US" sz="2400" dirty="0"/>
              <a:t>Seminar in Business Information Systems</a:t>
            </a:r>
            <a:r>
              <a:rPr lang="ru-RU" sz="2400" dirty="0"/>
              <a:t>)</a:t>
            </a:r>
          </a:p>
          <a:p>
            <a:r>
              <a:rPr lang="ru-RU" sz="2400" dirty="0"/>
              <a:t>Основы обработки изображений (</a:t>
            </a:r>
            <a:r>
              <a:rPr lang="en-US" sz="2400" dirty="0"/>
              <a:t>Fundamentals of Image Processing</a:t>
            </a:r>
            <a:r>
              <a:rPr lang="ru-RU" sz="2400" dirty="0"/>
              <a:t>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48546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9932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Основы робототехники (теория)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202" y="1478570"/>
            <a:ext cx="9905999" cy="3541714"/>
          </a:xfrm>
        </p:spPr>
        <p:txBody>
          <a:bodyPr>
            <a:noAutofit/>
          </a:bodyPr>
          <a:lstStyle/>
          <a:p>
            <a:r>
              <a:rPr lang="ru-RU" sz="2400" dirty="0"/>
              <a:t>Цель курса: ознакомить студентов с самыми базовыми элементами робототехники и предоставить им дальнейшие пути изучения</a:t>
            </a:r>
          </a:p>
          <a:p>
            <a:r>
              <a:rPr lang="ru-RU" sz="2400" dirty="0"/>
              <a:t>Процесс обучения</a:t>
            </a:r>
          </a:p>
          <a:p>
            <a:pPr lvl="1"/>
            <a:r>
              <a:rPr lang="ru-RU" sz="2400" dirty="0"/>
              <a:t>На лекциях знакомим студентов с теорией</a:t>
            </a:r>
          </a:p>
          <a:p>
            <a:pPr lvl="1"/>
            <a:r>
              <a:rPr lang="ru-RU" sz="2400" dirty="0"/>
              <a:t>Выполнение домашних заданий (вычислительные, поисково-информационные, выражение собственного мнения)</a:t>
            </a:r>
          </a:p>
          <a:p>
            <a:pPr lvl="1"/>
            <a:r>
              <a:rPr lang="ru-RU" sz="2400" dirty="0"/>
              <a:t>Экзамен </a:t>
            </a:r>
          </a:p>
          <a:p>
            <a:r>
              <a:rPr lang="ru-RU" sz="2400" dirty="0"/>
              <a:t>Количество часов: 2 часа в неделю (1 лекция)</a:t>
            </a:r>
          </a:p>
          <a:p>
            <a:r>
              <a:rPr lang="ru-RU" sz="2400" dirty="0"/>
              <a:t>Количество кредитов </a:t>
            </a:r>
            <a:r>
              <a:rPr lang="en-US" sz="2400" dirty="0"/>
              <a:t>ECTS: 4.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00420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0" y="412595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Список тем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1301634"/>
            <a:ext cx="9905999" cy="3541714"/>
          </a:xfrm>
        </p:spPr>
        <p:txBody>
          <a:bodyPr>
            <a:noAutofit/>
          </a:bodyPr>
          <a:lstStyle/>
          <a:p>
            <a:r>
              <a:rPr lang="ru-RU" sz="2400" dirty="0"/>
              <a:t>Общее введение</a:t>
            </a:r>
          </a:p>
          <a:p>
            <a:r>
              <a:rPr lang="ru-RU" sz="2400" dirty="0"/>
              <a:t>Обзор и применение робототехники</a:t>
            </a:r>
          </a:p>
          <a:p>
            <a:r>
              <a:rPr lang="ru-RU" sz="2400" dirty="0"/>
              <a:t>Теория механизмов (механика)</a:t>
            </a:r>
          </a:p>
          <a:p>
            <a:pPr lvl="1"/>
            <a:r>
              <a:rPr lang="ru-RU" sz="2400" dirty="0"/>
              <a:t>Терминология, определения, допущения, позиция и смещение</a:t>
            </a:r>
          </a:p>
          <a:p>
            <a:pPr lvl="1"/>
            <a:r>
              <a:rPr lang="ru-RU" sz="2400" dirty="0"/>
              <a:t>Анализ скорости</a:t>
            </a:r>
          </a:p>
          <a:p>
            <a:pPr lvl="1"/>
            <a:r>
              <a:rPr lang="ru-RU" sz="2400" dirty="0"/>
              <a:t>Анализ ускорения</a:t>
            </a:r>
          </a:p>
          <a:p>
            <a:pPr lvl="1"/>
            <a:r>
              <a:rPr lang="ru-RU" sz="2400" dirty="0"/>
              <a:t>Прямая кинематика</a:t>
            </a:r>
          </a:p>
          <a:p>
            <a:pPr lvl="1"/>
            <a:r>
              <a:rPr lang="ru-RU" sz="2400" dirty="0"/>
              <a:t>Инверсная кинематика</a:t>
            </a:r>
          </a:p>
          <a:p>
            <a:r>
              <a:rPr lang="ru-RU" sz="2400" dirty="0"/>
              <a:t>Автономные транспортные средства</a:t>
            </a:r>
          </a:p>
          <a:p>
            <a:r>
              <a:rPr lang="ru-RU" sz="2400" dirty="0"/>
              <a:t>Планирование движения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9998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004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Программное обеспечение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293" y="1878574"/>
            <a:ext cx="6835697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MATLAB — пакет прикладных программ для решения задач технических вычислений и одноимённый язык программирования, используемый в этом пакете. </a:t>
            </a:r>
          </a:p>
          <a:p>
            <a:pPr marL="0" indent="0">
              <a:buNone/>
            </a:pPr>
            <a:r>
              <a:rPr lang="ru-RU" sz="2400" dirty="0"/>
              <a:t>Пакет используют более миллиона инженерных и научных работников, он работает на большинстве современных операционных систем, включая </a:t>
            </a:r>
            <a:r>
              <a:rPr lang="ru-RU" sz="2400" dirty="0" err="1"/>
              <a:t>Linux</a:t>
            </a:r>
            <a:r>
              <a:rPr lang="ru-RU" sz="2400" dirty="0"/>
              <a:t>, </a:t>
            </a:r>
            <a:r>
              <a:rPr lang="ru-RU" sz="2400" dirty="0" err="1"/>
              <a:t>Mac</a:t>
            </a:r>
            <a:r>
              <a:rPr lang="ru-RU" sz="2400" dirty="0"/>
              <a:t> OS и </a:t>
            </a:r>
            <a:r>
              <a:rPr lang="ru-RU" sz="2400" dirty="0" err="1"/>
              <a:t>Microsoft</a:t>
            </a:r>
            <a:r>
              <a:rPr lang="ru-RU" sz="2400" dirty="0"/>
              <a:t> </a:t>
            </a:r>
            <a:r>
              <a:rPr lang="ru-RU" sz="2400" dirty="0" err="1"/>
              <a:t>Windows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19" y="1878574"/>
            <a:ext cx="3912627" cy="391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30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4536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Основы робототехники (практика)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084" y="1301633"/>
            <a:ext cx="11296184" cy="3541714"/>
          </a:xfrm>
        </p:spPr>
        <p:txBody>
          <a:bodyPr>
            <a:noAutofit/>
          </a:bodyPr>
          <a:lstStyle/>
          <a:p>
            <a:r>
              <a:rPr lang="ru-RU" sz="2400" dirty="0"/>
              <a:t>Цель курса:</a:t>
            </a:r>
            <a:r>
              <a:rPr lang="en-US" sz="2400" dirty="0"/>
              <a:t> </a:t>
            </a:r>
            <a:r>
              <a:rPr lang="ru-RU" sz="2400" dirty="0"/>
              <a:t>ознакомить студентов с процессом создания и эксплуатации роботов, используя свободные инструменты и платформы</a:t>
            </a:r>
          </a:p>
          <a:p>
            <a:r>
              <a:rPr lang="ru-RU" sz="2400" dirty="0"/>
              <a:t>Процесс обучения</a:t>
            </a:r>
          </a:p>
          <a:p>
            <a:pPr lvl="1"/>
            <a:r>
              <a:rPr lang="ru-RU" sz="2400" dirty="0"/>
              <a:t>На лекциях знакомим студентов с использованием инструментов и вместе начинаем выполнять задачу</a:t>
            </a:r>
          </a:p>
          <a:p>
            <a:pPr lvl="1"/>
            <a:r>
              <a:rPr lang="ru-RU" sz="2400" dirty="0"/>
              <a:t>Студенты заканчивают выполнять домашние задачи самостоятельно, используя полученный опыт и ссылки на источники</a:t>
            </a:r>
          </a:p>
          <a:p>
            <a:pPr lvl="1"/>
            <a:r>
              <a:rPr lang="ru-RU" sz="2400" dirty="0"/>
              <a:t>Группа студентов выполняет проект по моделированию роботизированного манипулятора</a:t>
            </a:r>
          </a:p>
          <a:p>
            <a:r>
              <a:rPr lang="ru-RU" sz="2400" dirty="0"/>
              <a:t>Количество часов: 2 часа в неделю (1 практическое занятие)</a:t>
            </a:r>
          </a:p>
          <a:p>
            <a:r>
              <a:rPr lang="ru-RU" sz="2400" dirty="0"/>
              <a:t>Количество кредитов ECTS: 4.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4957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2663" y="323385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Список тем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133600"/>
            <a:ext cx="10363200" cy="3777622"/>
          </a:xfrm>
        </p:spPr>
        <p:txBody>
          <a:bodyPr>
            <a:normAutofit/>
          </a:bodyPr>
          <a:lstStyle/>
          <a:p>
            <a:r>
              <a:rPr lang="ru-RU" sz="2400" dirty="0"/>
              <a:t>Создание </a:t>
            </a:r>
            <a:r>
              <a:rPr lang="en-US" sz="2400" dirty="0"/>
              <a:t>3D </a:t>
            </a:r>
            <a:r>
              <a:rPr lang="ru-RU" sz="2400" dirty="0"/>
              <a:t>моделей с помощью </a:t>
            </a:r>
            <a:r>
              <a:rPr lang="en-US" sz="2400" dirty="0"/>
              <a:t>Blender</a:t>
            </a:r>
          </a:p>
          <a:p>
            <a:r>
              <a:rPr lang="ru-RU" sz="2400" dirty="0"/>
              <a:t>Создание анимации и симуляций с помощью </a:t>
            </a:r>
            <a:r>
              <a:rPr lang="en-US" sz="2400" dirty="0"/>
              <a:t>Blender</a:t>
            </a:r>
          </a:p>
          <a:p>
            <a:r>
              <a:rPr lang="ru-RU" sz="2400" dirty="0"/>
              <a:t>Создание симуляций с помощью игрового движка </a:t>
            </a:r>
            <a:r>
              <a:rPr lang="en-US" sz="2400" dirty="0"/>
              <a:t>Unreal Engine 4</a:t>
            </a:r>
          </a:p>
          <a:p>
            <a:r>
              <a:rPr lang="ru-RU" sz="2400" dirty="0"/>
              <a:t>Работа с </a:t>
            </a:r>
            <a:r>
              <a:rPr lang="en-US" sz="2400" dirty="0"/>
              <a:t>Arduino</a:t>
            </a:r>
          </a:p>
        </p:txBody>
      </p:sp>
    </p:spTree>
    <p:extLst>
      <p:ext uri="{BB962C8B-B14F-4D97-AF65-F5344CB8AC3E}">
        <p14:creationId xmlns:p14="http://schemas.microsoft.com/office/powerpoint/2010/main" val="1990036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945"/>
            <a:ext cx="12191999" cy="1478570"/>
          </a:xfrm>
        </p:spPr>
        <p:txBody>
          <a:bodyPr/>
          <a:lstStyle/>
          <a:p>
            <a:pPr algn="ctr"/>
            <a:r>
              <a:rPr lang="ru-RU" dirty="0"/>
              <a:t>Программное и аппаратное </a:t>
            </a:r>
            <a:br>
              <a:rPr lang="ru-RU" dirty="0"/>
            </a:br>
            <a:r>
              <a:rPr lang="ru-RU" dirty="0"/>
              <a:t>обеспечение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6" y="1720515"/>
            <a:ext cx="3256547" cy="3256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926" y="5329989"/>
            <a:ext cx="328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Blender</a:t>
            </a:r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13" y="1720515"/>
            <a:ext cx="3256547" cy="3256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5112" y="5329989"/>
            <a:ext cx="3256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Unreal Engine</a:t>
            </a:r>
            <a:endParaRPr lang="uk-UA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1" y="1720515"/>
            <a:ext cx="3256547" cy="3256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96300" y="5329989"/>
            <a:ext cx="324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Arduino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888747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8" y="981308"/>
            <a:ext cx="5008136" cy="3756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956" y="5062654"/>
            <a:ext cx="501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Robotic Arm AL4B </a:t>
            </a:r>
            <a:r>
              <a:rPr lang="en-US" sz="2400" dirty="0" err="1"/>
              <a:t>Lynxmotion</a:t>
            </a:r>
            <a:r>
              <a:rPr lang="en-US" sz="2400" dirty="0"/>
              <a:t> (&lt;300 $)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1" y="981250"/>
            <a:ext cx="5229163" cy="3756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4651" y="5062654"/>
            <a:ext cx="522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PUMA 560 Robot Arm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71907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688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Внедрение в ХГУ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785" y="2133600"/>
            <a:ext cx="10266827" cy="3777622"/>
          </a:xfrm>
        </p:spPr>
        <p:txBody>
          <a:bodyPr>
            <a:normAutofit/>
          </a:bodyPr>
          <a:lstStyle/>
          <a:p>
            <a:r>
              <a:rPr lang="ru-RU" sz="2400" dirty="0"/>
              <a:t>Теоретический курс можно взять за основу и сделать свой</a:t>
            </a:r>
          </a:p>
          <a:p>
            <a:r>
              <a:rPr lang="ru-RU" sz="2400" dirty="0"/>
              <a:t>Практический курс можно взять за основу и сделать свой</a:t>
            </a:r>
          </a:p>
          <a:p>
            <a:r>
              <a:rPr lang="ru-RU" sz="2400" dirty="0"/>
              <a:t>Закупить б\у роботизированные манипуляторы</a:t>
            </a:r>
            <a:r>
              <a:rPr lang="en-US" sz="2400" dirty="0"/>
              <a:t>, </a:t>
            </a:r>
            <a:r>
              <a:rPr lang="ru-RU" sz="2400" dirty="0"/>
              <a:t>основанные на </a:t>
            </a:r>
            <a:r>
              <a:rPr lang="en-US" sz="2400" dirty="0"/>
              <a:t>Arduino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3546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37785"/>
            <a:ext cx="12191999" cy="3858322"/>
          </a:xfrm>
        </p:spPr>
        <p:txBody>
          <a:bodyPr>
            <a:normAutofit/>
          </a:bodyPr>
          <a:lstStyle/>
          <a:p>
            <a:pPr algn="ctr"/>
            <a:r>
              <a:rPr lang="ru-RU" sz="8000" dirty="0"/>
              <a:t>Особенности учебного процесса в УАА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678864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2234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Повсеместные вычисления (теория)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202" y="1647321"/>
            <a:ext cx="9905999" cy="3541714"/>
          </a:xfrm>
        </p:spPr>
        <p:txBody>
          <a:bodyPr>
            <a:noAutofit/>
          </a:bodyPr>
          <a:lstStyle/>
          <a:p>
            <a:r>
              <a:rPr lang="ru-RU" sz="2400" dirty="0"/>
              <a:t>Цель курса: ознакомить студентов с основными аспектами повсеместных вычислений</a:t>
            </a:r>
          </a:p>
          <a:p>
            <a:r>
              <a:rPr lang="ru-RU" sz="2400" dirty="0"/>
              <a:t>Процесс обучения</a:t>
            </a:r>
          </a:p>
          <a:p>
            <a:pPr lvl="1"/>
            <a:r>
              <a:rPr lang="ru-RU" sz="2400" dirty="0"/>
              <a:t>На лекциях знакомим студентов с теорией</a:t>
            </a:r>
          </a:p>
          <a:p>
            <a:pPr lvl="1"/>
            <a:r>
              <a:rPr lang="ru-RU" sz="2400" dirty="0"/>
              <a:t>Двое студентов выполняют презентацию и делают краткое изложение темы (25% оценки)</a:t>
            </a:r>
          </a:p>
          <a:p>
            <a:pPr lvl="1"/>
            <a:r>
              <a:rPr lang="ru-RU" sz="2400" dirty="0"/>
              <a:t>Студенты пишут экзамен (75 % оценки) </a:t>
            </a:r>
          </a:p>
          <a:p>
            <a:r>
              <a:rPr lang="ru-RU" sz="2400" dirty="0"/>
              <a:t>Количество часов: 2 часа в неделю (1 лекционное занятие)</a:t>
            </a:r>
          </a:p>
          <a:p>
            <a:r>
              <a:rPr lang="ru-RU" sz="2400" dirty="0"/>
              <a:t>Количество кредитов ECTS: 4.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4571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2234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Список тем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956" y="1299411"/>
            <a:ext cx="10861288" cy="4922969"/>
          </a:xfrm>
        </p:spPr>
        <p:txBody>
          <a:bodyPr numCol="2">
            <a:noAutofit/>
          </a:bodyPr>
          <a:lstStyle/>
          <a:p>
            <a:r>
              <a:rPr lang="ru-RU" sz="2400" dirty="0"/>
              <a:t>Введение и мотивация</a:t>
            </a:r>
          </a:p>
          <a:p>
            <a:r>
              <a:rPr lang="ru-RU" sz="2400" dirty="0"/>
              <a:t>Тренды и доступные технологии</a:t>
            </a:r>
          </a:p>
          <a:p>
            <a:r>
              <a:rPr lang="ru-RU" sz="2400" dirty="0"/>
              <a:t>Беспроводные персональные сети</a:t>
            </a:r>
          </a:p>
          <a:p>
            <a:r>
              <a:rPr lang="ru-RU" sz="2400" dirty="0"/>
              <a:t>Локализация</a:t>
            </a:r>
          </a:p>
          <a:p>
            <a:r>
              <a:rPr lang="ru-RU" sz="2400" dirty="0"/>
              <a:t>Идентификация</a:t>
            </a:r>
          </a:p>
          <a:p>
            <a:r>
              <a:rPr lang="ru-RU" sz="2400" dirty="0"/>
              <a:t>Контекстная осведомленность</a:t>
            </a:r>
          </a:p>
          <a:p>
            <a:r>
              <a:rPr lang="ru-RU" sz="2400" dirty="0"/>
              <a:t>Сенсорные сети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Носимые компьютерные устройства</a:t>
            </a:r>
          </a:p>
          <a:p>
            <a:r>
              <a:rPr lang="ru-RU" sz="2400" dirty="0"/>
              <a:t>Взаимодействие</a:t>
            </a:r>
          </a:p>
          <a:p>
            <a:r>
              <a:rPr lang="ru-RU" sz="2400" dirty="0"/>
              <a:t>Промежуточное программное обеспечение</a:t>
            </a:r>
          </a:p>
          <a:p>
            <a:r>
              <a:rPr lang="ru-RU" sz="2400" dirty="0"/>
              <a:t>Нетехнические аспекты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3905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688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Внедрение в ХГУ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005" y="2133600"/>
            <a:ext cx="10545607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Взять теоретический курс за основу и создать свой</a:t>
            </a:r>
          </a:p>
          <a:p>
            <a:r>
              <a:rPr lang="ru-RU" sz="2400" dirty="0"/>
              <a:t>Закупить б\у оборудование для лабораторных работ по сенсорным системам</a:t>
            </a:r>
          </a:p>
          <a:p>
            <a:r>
              <a:rPr lang="ru-RU" sz="2400" dirty="0"/>
              <a:t>Разработать свой практический курс по повсеместным вычислениям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3566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2595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Языковой курс немецкого языка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728440"/>
            <a:ext cx="10366647" cy="4873082"/>
          </a:xfrm>
        </p:spPr>
        <p:txBody>
          <a:bodyPr>
            <a:normAutofit/>
          </a:bodyPr>
          <a:lstStyle/>
          <a:p>
            <a:r>
              <a:rPr lang="ru-RU" sz="2400" dirty="0"/>
              <a:t>Включал в себя тренировку чтения, письма, грамматики, говорения и </a:t>
            </a:r>
            <a:r>
              <a:rPr lang="ru-RU" sz="2400" dirty="0" err="1"/>
              <a:t>аудирования</a:t>
            </a:r>
            <a:r>
              <a:rPr lang="ru-RU" sz="2400" dirty="0"/>
              <a:t>. На лекциях идет чередование всех видов деятельности.</a:t>
            </a:r>
          </a:p>
          <a:p>
            <a:r>
              <a:rPr lang="ru-RU" sz="2400" dirty="0"/>
              <a:t>Количество часов: 6 часов в неделю (2 занятия по 3 часа)</a:t>
            </a:r>
          </a:p>
          <a:p>
            <a:r>
              <a:rPr lang="ru-RU" sz="2400" dirty="0"/>
              <a:t>Включал в себя 2 экзамена. Первый в ноябре, второй в январе.</a:t>
            </a:r>
          </a:p>
          <a:p>
            <a:r>
              <a:rPr lang="ru-RU" sz="2400" dirty="0"/>
              <a:t>Дал 9 </a:t>
            </a:r>
            <a:r>
              <a:rPr lang="en-US" sz="2400" dirty="0"/>
              <a:t>ECTS </a:t>
            </a:r>
            <a:r>
              <a:rPr lang="ru-RU" sz="2400" dirty="0"/>
              <a:t>кредитов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56957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7990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Список тем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136492"/>
            <a:ext cx="9905999" cy="3082279"/>
          </a:xfrm>
        </p:spPr>
        <p:txBody>
          <a:bodyPr numCol="2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Введение. Приветствия и представление себя.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Моя семья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Жилье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Еда и напитки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Покупки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Мое свободное время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Мои будни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Мое тело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У врача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Прогулки в городе</a:t>
            </a:r>
            <a:endParaRPr lang="uk-UA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6111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688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Эвристический поиск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10" y="1390843"/>
            <a:ext cx="10958201" cy="3541714"/>
          </a:xfrm>
        </p:spPr>
        <p:txBody>
          <a:bodyPr>
            <a:noAutofit/>
          </a:bodyPr>
          <a:lstStyle/>
          <a:p>
            <a:r>
              <a:rPr lang="ru-RU" sz="2400" dirty="0"/>
              <a:t>Цель курса: ознакомить студентов с использованием поисковых алгоритмов, которые используют эвристики</a:t>
            </a:r>
          </a:p>
          <a:p>
            <a:r>
              <a:rPr lang="ru-RU" sz="2400" dirty="0"/>
              <a:t>Процесс обучения</a:t>
            </a:r>
          </a:p>
          <a:p>
            <a:pPr lvl="1"/>
            <a:r>
              <a:rPr lang="ru-RU" sz="2400" dirty="0"/>
              <a:t>На лекциях знакомим студентов с теорией</a:t>
            </a:r>
          </a:p>
          <a:p>
            <a:pPr lvl="1"/>
            <a:r>
              <a:rPr lang="ru-RU" sz="2400" dirty="0"/>
              <a:t>Студенты выполняют домашнее задание после прохождения темы (80</a:t>
            </a:r>
            <a:r>
              <a:rPr lang="en-US" sz="2400" dirty="0"/>
              <a:t>/</a:t>
            </a:r>
            <a:r>
              <a:rPr lang="ru-RU" sz="2400" dirty="0"/>
              <a:t>200)</a:t>
            </a:r>
          </a:p>
          <a:p>
            <a:pPr lvl="1"/>
            <a:r>
              <a:rPr lang="ru-RU" sz="2400" dirty="0"/>
              <a:t>Проверяем домашнее задание</a:t>
            </a:r>
          </a:p>
          <a:p>
            <a:pPr lvl="1"/>
            <a:r>
              <a:rPr lang="ru-RU" sz="2400" dirty="0"/>
              <a:t>Возвращаемся к первому пункту, пока не пройдем все лекции</a:t>
            </a:r>
          </a:p>
          <a:p>
            <a:pPr lvl="1"/>
            <a:r>
              <a:rPr lang="ru-RU" sz="2400" dirty="0"/>
              <a:t>Студенты пишут экзамен (120</a:t>
            </a:r>
            <a:r>
              <a:rPr lang="en-US" sz="2400" dirty="0"/>
              <a:t>/</a:t>
            </a:r>
            <a:r>
              <a:rPr lang="ru-RU" sz="2400" dirty="0"/>
              <a:t>200) </a:t>
            </a:r>
          </a:p>
          <a:p>
            <a:r>
              <a:rPr lang="ru-RU" sz="2400" dirty="0"/>
              <a:t>Количество часов: 2 часа в неделю (1 лекционное занятие)</a:t>
            </a:r>
          </a:p>
          <a:p>
            <a:r>
              <a:rPr lang="ru-RU" sz="2400" dirty="0"/>
              <a:t>Количество кредитов ECTS: 2.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7941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1082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Список тем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959556"/>
            <a:ext cx="9905999" cy="3541714"/>
          </a:xfrm>
        </p:spPr>
        <p:txBody>
          <a:bodyPr>
            <a:noAutofit/>
          </a:bodyPr>
          <a:lstStyle/>
          <a:p>
            <a:r>
              <a:rPr lang="ru-RU" sz="2400" dirty="0"/>
              <a:t>Введение в искусственный интеллект</a:t>
            </a:r>
          </a:p>
          <a:p>
            <a:r>
              <a:rPr lang="ru-RU" sz="2400" dirty="0"/>
              <a:t>Неинформированные методы поиска</a:t>
            </a:r>
          </a:p>
          <a:p>
            <a:r>
              <a:rPr lang="ru-RU" sz="2400" dirty="0"/>
              <a:t>Информированные методы поиска</a:t>
            </a:r>
            <a:endParaRPr lang="en-US" sz="2400" dirty="0"/>
          </a:p>
          <a:p>
            <a:pPr lvl="1"/>
            <a:r>
              <a:rPr lang="ru-RU" sz="2400" dirty="0"/>
              <a:t>Поиск по первому лучшему совпадению</a:t>
            </a:r>
          </a:p>
          <a:p>
            <a:pPr lvl="1"/>
            <a:r>
              <a:rPr lang="ru-RU" sz="2400" dirty="0"/>
              <a:t>Локальный поиск</a:t>
            </a:r>
          </a:p>
          <a:p>
            <a:r>
              <a:rPr lang="ru-RU" sz="2400" dirty="0"/>
              <a:t>Задачи удовлетворения ограничений</a:t>
            </a:r>
          </a:p>
          <a:p>
            <a:r>
              <a:rPr lang="ru-RU" sz="2400" dirty="0"/>
              <a:t>Введение в констрейтное программирование с помощью </a:t>
            </a:r>
            <a:r>
              <a:rPr lang="en-US" sz="2400" dirty="0" err="1"/>
              <a:t>MiniZinc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1530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9141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Программное обеспечение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5259387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MiniZinc</a:t>
            </a:r>
            <a:r>
              <a:rPr lang="en-US" sz="2400" dirty="0"/>
              <a:t> – </a:t>
            </a:r>
            <a:r>
              <a:rPr lang="ru-RU" sz="2400" dirty="0"/>
              <a:t>свободный и открытый язык </a:t>
            </a:r>
            <a:r>
              <a:rPr lang="ru-RU" sz="2400" dirty="0" err="1"/>
              <a:t>констрейтного</a:t>
            </a:r>
            <a:r>
              <a:rPr lang="ru-RU" sz="2400" dirty="0"/>
              <a:t> моделирования.</a:t>
            </a:r>
          </a:p>
          <a:p>
            <a:pPr marL="0" indent="0">
              <a:buNone/>
            </a:pPr>
            <a:r>
              <a:rPr lang="de-DE" sz="2400" dirty="0"/>
              <a:t>Mini</a:t>
            </a:r>
            <a:r>
              <a:rPr lang="en-US" sz="2400" dirty="0"/>
              <a:t>Zinc </a:t>
            </a:r>
            <a:r>
              <a:rPr lang="ru-RU" sz="2400" dirty="0"/>
              <a:t>разработан в университете Монаша совместно с </a:t>
            </a:r>
            <a:r>
              <a:rPr lang="en-US" sz="2400" dirty="0"/>
              <a:t>Data61 Decision Sciences </a:t>
            </a:r>
            <a:r>
              <a:rPr lang="ru-RU" sz="2400" dirty="0"/>
              <a:t>и университетом Мельбурна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86" y="1981677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47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0293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Внедрение в ХГУ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133600"/>
            <a:ext cx="1036319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Весь курс очень легко и просто внедряется в систему обучения. Он разбивается на теоретическую и практическую составляющие и дорабатывается под свои нужды в случае необходимости.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52264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2533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Семинар по бизнес </a:t>
            </a:r>
            <a:br>
              <a:rPr lang="ru-RU" dirty="0"/>
            </a:br>
            <a:r>
              <a:rPr lang="ru-RU" dirty="0"/>
              <a:t>информационным системам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343" y="1962615"/>
            <a:ext cx="10199918" cy="473926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600" dirty="0">
                <a:solidFill>
                  <a:schemeClr val="tx1"/>
                </a:solidFill>
              </a:rPr>
              <a:t>Цель курса: ознакомить студентов с важными современными темами в бизнес информатике, научить их писать научные статьи и выступать перед публикой</a:t>
            </a:r>
          </a:p>
          <a:p>
            <a:pPr lvl="0"/>
            <a:r>
              <a:rPr lang="ru-RU" sz="2600" dirty="0">
                <a:solidFill>
                  <a:schemeClr val="tx1"/>
                </a:solidFill>
              </a:rPr>
              <a:t>Процесс обучения</a:t>
            </a:r>
          </a:p>
          <a:p>
            <a:pPr lvl="1"/>
            <a:r>
              <a:rPr lang="ru-RU" sz="2600" dirty="0">
                <a:solidFill>
                  <a:schemeClr val="tx1"/>
                </a:solidFill>
              </a:rPr>
              <a:t>Одна лекция для введения студентов в тему семинара</a:t>
            </a:r>
          </a:p>
          <a:p>
            <a:pPr lvl="1"/>
            <a:r>
              <a:rPr lang="ru-RU" sz="2600" dirty="0">
                <a:solidFill>
                  <a:schemeClr val="tx1"/>
                </a:solidFill>
              </a:rPr>
              <a:t>Студенты ищут информацию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ru-RU" sz="2600" dirty="0">
                <a:solidFill>
                  <a:schemeClr val="tx1"/>
                </a:solidFill>
              </a:rPr>
              <a:t>предоставляют расширенные тезисы и делают короткую презентацию своей темы на 10 минут</a:t>
            </a:r>
          </a:p>
          <a:p>
            <a:pPr lvl="1"/>
            <a:r>
              <a:rPr lang="ru-RU" sz="2600" dirty="0">
                <a:solidFill>
                  <a:schemeClr val="tx1"/>
                </a:solidFill>
              </a:rPr>
              <a:t>Учитывая замечания преподавателя и взаимодействуя с ним, студенты пишут семинарскую статью и делают презентацию на 30 минут с 15-минутным обсуждением</a:t>
            </a:r>
          </a:p>
          <a:p>
            <a:pPr lvl="1"/>
            <a:r>
              <a:rPr lang="ru-RU" sz="2600" dirty="0">
                <a:solidFill>
                  <a:schemeClr val="tx1"/>
                </a:solidFill>
              </a:rPr>
              <a:t>Учитывая замечания преподавателя и результаты дискуссии, студенты вносят изменения в семинарскую статью и сдают ее руководителю</a:t>
            </a:r>
          </a:p>
          <a:p>
            <a:r>
              <a:rPr lang="ru-RU" sz="2600" dirty="0">
                <a:solidFill>
                  <a:schemeClr val="tx1"/>
                </a:solidFill>
              </a:rPr>
              <a:t>Количество часов: 2 часа в неделю официально (в реальности 3 больших встречи и индивидуальное посещение преподавателя)</a:t>
            </a:r>
          </a:p>
          <a:p>
            <a:pPr lvl="0"/>
            <a:r>
              <a:rPr lang="ru-RU" sz="2600" dirty="0">
                <a:solidFill>
                  <a:schemeClr val="tx1"/>
                </a:solidFill>
              </a:rPr>
              <a:t>Количество кредитов ECTS: 4.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8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7171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Программа </a:t>
            </a:r>
            <a:r>
              <a:rPr lang="en-US" dirty="0"/>
              <a:t>Erasmus</a:t>
            </a:r>
            <a:r>
              <a:rPr lang="ru-RU" dirty="0"/>
              <a:t>+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574" y="1825741"/>
            <a:ext cx="6196090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ERASMUS+ (</a:t>
            </a:r>
            <a:r>
              <a:rPr lang="ru-RU" sz="2400" b="1" dirty="0" err="1"/>
              <a:t>Эразмус</a:t>
            </a:r>
            <a:r>
              <a:rPr lang="ru-RU" sz="2400" b="1" dirty="0"/>
              <a:t> Плюс)</a:t>
            </a:r>
            <a:r>
              <a:rPr lang="ru-RU" sz="2400" dirty="0"/>
              <a:t> - это программа Европейского Союза, направленная на поддержку сотрудничества в области образования, профессионального обучения, молодежи и спорта на период с 2014 по 2020 гг. Программа интегрировала такие ранее действовавшие программы как </a:t>
            </a:r>
            <a:r>
              <a:rPr lang="ru-RU" sz="2400" dirty="0" err="1"/>
              <a:t>Темпус</a:t>
            </a:r>
            <a:r>
              <a:rPr lang="ru-RU" sz="2400" dirty="0"/>
              <a:t>, </a:t>
            </a:r>
            <a:r>
              <a:rPr lang="ru-RU" sz="2400" dirty="0" err="1"/>
              <a:t>Эразмус</a:t>
            </a:r>
            <a:r>
              <a:rPr lang="ru-RU" sz="2400" dirty="0"/>
              <a:t> </a:t>
            </a:r>
            <a:r>
              <a:rPr lang="ru-RU" sz="2400" dirty="0" err="1"/>
              <a:t>Мундус</a:t>
            </a:r>
            <a:r>
              <a:rPr lang="ru-RU" sz="2400" dirty="0"/>
              <a:t> и другие.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01" y="1478570"/>
            <a:ext cx="3713160" cy="37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11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1200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Список тем для студентов в 2016 году</a:t>
            </a:r>
            <a:br>
              <a:rPr lang="ru-RU" dirty="0"/>
            </a:br>
            <a:r>
              <a:rPr lang="ru-RU" dirty="0"/>
              <a:t>в рамках темы «Индустрия 4.0»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1633653"/>
            <a:ext cx="9905999" cy="472841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Индустрия 4.0: генезис, цели и базовые концепции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Интернет вещей: концепция и </a:t>
            </a:r>
            <a:r>
              <a:rPr lang="ru-RU" sz="2400" dirty="0" err="1"/>
              <a:t>фреймворки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Концепции умного производства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ИТ-инфраструктура для умных фабрик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Изменения рабочего мира. Последствия для образования и профессиональной подготовки (с акцентом на ИТ)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ИТ-поддержка для взаимодействия умных фабрик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Аспекты безопасности и безопасный обмен информацией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Процесс перехода: предпосылки и этапы; бизнес модели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Успешные примеры</a:t>
            </a:r>
          </a:p>
          <a:p>
            <a:pPr marL="457200" indent="-45720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1390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6839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Внедрение в ХГУ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005" y="2133600"/>
            <a:ext cx="10545607" cy="3777622"/>
          </a:xfrm>
        </p:spPr>
        <p:txBody>
          <a:bodyPr>
            <a:noAutofit/>
          </a:bodyPr>
          <a:lstStyle/>
          <a:p>
            <a:r>
              <a:rPr lang="ru-RU" sz="2400" dirty="0"/>
              <a:t>Возможно, что вводить семинар по бизнес информационным системам не имеет необходимости, но можно и полезно перенять данных формат работы, что позволит легче готовить студентов к научной деятельности</a:t>
            </a:r>
          </a:p>
          <a:p>
            <a:r>
              <a:rPr lang="ru-RU" sz="2400" dirty="0"/>
              <a:t>Данные предметы не являются популярными в УАА. Мою группу собрали с трудом. Еще 2 людей бросили данную дисциплину, будучи вовлеченными в группу. В итоге докладывало всего 5 человек, учитывая 2 студентов из Украины.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48192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6839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Основы обработки изображений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18" y="1190120"/>
            <a:ext cx="12035882" cy="4329733"/>
          </a:xfrm>
        </p:spPr>
        <p:txBody>
          <a:bodyPr>
            <a:noAutofit/>
          </a:bodyPr>
          <a:lstStyle/>
          <a:p>
            <a:r>
              <a:rPr lang="ru-RU" sz="2400" dirty="0"/>
              <a:t>Цель курса: ознакомить студентов с основными алгоритмами обработки изображений и их реализациями в библиотеке </a:t>
            </a:r>
            <a:r>
              <a:rPr lang="en-US" sz="2400" dirty="0" err="1"/>
              <a:t>OpenCV</a:t>
            </a:r>
            <a:endParaRPr lang="ru-RU" sz="2400" dirty="0"/>
          </a:p>
          <a:p>
            <a:r>
              <a:rPr lang="ru-RU" sz="2400" dirty="0"/>
              <a:t>Процесс обучения</a:t>
            </a:r>
          </a:p>
          <a:p>
            <a:pPr lvl="1"/>
            <a:r>
              <a:rPr lang="ru-RU" sz="2400" dirty="0" err="1"/>
              <a:t>Одн</a:t>
            </a:r>
            <a:r>
              <a:rPr lang="uk-UA" sz="2400" dirty="0"/>
              <a:t>о</a:t>
            </a:r>
            <a:r>
              <a:rPr lang="ru-RU" sz="2400" dirty="0"/>
              <a:t> занятие совмещает теоретическую часть (объяснение алгоритмов) и практическую часть (их реализация с помощью </a:t>
            </a:r>
            <a:r>
              <a:rPr lang="en-US" sz="2400" dirty="0" err="1"/>
              <a:t>OpenCV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/>
              <a:t>Python</a:t>
            </a:r>
            <a:r>
              <a:rPr lang="ru-RU" sz="2400" dirty="0"/>
              <a:t>)</a:t>
            </a:r>
          </a:p>
          <a:p>
            <a:pPr lvl="1"/>
            <a:r>
              <a:rPr lang="ru-RU" sz="2400" dirty="0"/>
              <a:t>Студенты </a:t>
            </a:r>
            <a:r>
              <a:rPr lang="uk-UA" sz="2400" dirty="0" err="1"/>
              <a:t>создают</a:t>
            </a:r>
            <a:r>
              <a:rPr lang="uk-UA" sz="2400" dirty="0"/>
              <a:t> </a:t>
            </a:r>
            <a:r>
              <a:rPr lang="uk-UA" sz="2400" dirty="0" err="1"/>
              <a:t>программ</a:t>
            </a:r>
            <a:r>
              <a:rPr lang="ru-RU" sz="2400" dirty="0"/>
              <a:t>ы на </a:t>
            </a:r>
            <a:r>
              <a:rPr lang="en-US" sz="2400" dirty="0"/>
              <a:t>Python </a:t>
            </a:r>
            <a:r>
              <a:rPr lang="ru-RU" sz="2400" dirty="0"/>
              <a:t>в качестве домашнего задания</a:t>
            </a:r>
          </a:p>
          <a:p>
            <a:pPr lvl="1"/>
            <a:r>
              <a:rPr lang="ru-RU" sz="2400" dirty="0"/>
              <a:t>Вместо экзамена группа из 2-х студентов готовит обобщение выбранной научной статьи по обработке изображений и презентацию по ней же.</a:t>
            </a:r>
          </a:p>
          <a:p>
            <a:r>
              <a:rPr lang="ru-RU" sz="2400" dirty="0"/>
              <a:t>Количество часов: 2 часа в неделю</a:t>
            </a:r>
            <a:r>
              <a:rPr lang="en-US" sz="2400" dirty="0"/>
              <a:t> (1 </a:t>
            </a:r>
            <a:r>
              <a:rPr lang="ru-RU" sz="2400" dirty="0"/>
              <a:t>занятие</a:t>
            </a:r>
            <a:r>
              <a:rPr lang="en-US" sz="2400" dirty="0"/>
              <a:t>)</a:t>
            </a:r>
            <a:endParaRPr lang="ru-RU" sz="2400" dirty="0"/>
          </a:p>
          <a:p>
            <a:r>
              <a:rPr lang="ru-RU" sz="2400" dirty="0"/>
              <a:t>Количество кредитов ECTS: 4.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483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7990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Список тем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196" y="1478570"/>
            <a:ext cx="11931804" cy="4118518"/>
          </a:xfrm>
        </p:spPr>
        <p:txBody>
          <a:bodyPr>
            <a:noAutofit/>
          </a:bodyPr>
          <a:lstStyle/>
          <a:p>
            <a:r>
              <a:rPr lang="ru-RU" sz="2400" dirty="0"/>
              <a:t>Введение в обработку изображений</a:t>
            </a:r>
          </a:p>
          <a:p>
            <a:r>
              <a:rPr lang="ru-RU" sz="2400" dirty="0"/>
              <a:t>Цветовые пространства и гистограммы изображений</a:t>
            </a:r>
          </a:p>
          <a:p>
            <a:r>
              <a:rPr lang="ru-RU" sz="2400" dirty="0"/>
              <a:t>Определение порогов (</a:t>
            </a:r>
            <a:r>
              <a:rPr lang="en-US" sz="2400" dirty="0" err="1"/>
              <a:t>Thresholding</a:t>
            </a:r>
            <a:r>
              <a:rPr lang="ru-RU" sz="2400" dirty="0"/>
              <a:t>)</a:t>
            </a:r>
            <a:endParaRPr lang="en-US" sz="2400" dirty="0"/>
          </a:p>
          <a:p>
            <a:r>
              <a:rPr lang="ru-RU" sz="2400" dirty="0"/>
              <a:t>Сегментация изображения</a:t>
            </a:r>
            <a:endParaRPr lang="en-US" sz="2400" dirty="0"/>
          </a:p>
          <a:p>
            <a:r>
              <a:rPr lang="ru-RU" sz="2400" dirty="0"/>
              <a:t>Морфологические операции</a:t>
            </a:r>
          </a:p>
          <a:p>
            <a:r>
              <a:rPr lang="ru-RU" sz="2400" dirty="0"/>
              <a:t>Пространственная фильтрация и выделение контуров</a:t>
            </a:r>
          </a:p>
          <a:p>
            <a:r>
              <a:rPr lang="ru-RU" sz="2400" dirty="0"/>
              <a:t>Гистограмма направленных градиентов (</a:t>
            </a:r>
            <a:r>
              <a:rPr lang="en-US" sz="2400" dirty="0"/>
              <a:t>HOG</a:t>
            </a:r>
            <a:r>
              <a:rPr lang="ru-RU" sz="2400" dirty="0"/>
              <a:t>) и сумка особенностей (</a:t>
            </a:r>
            <a:r>
              <a:rPr lang="en-US" sz="2400" dirty="0"/>
              <a:t>bag of features</a:t>
            </a:r>
            <a:r>
              <a:rPr lang="ru-RU" sz="2400" dirty="0"/>
              <a:t>)</a:t>
            </a:r>
            <a:endParaRPr lang="en-US" sz="2400" dirty="0"/>
          </a:p>
          <a:p>
            <a:r>
              <a:rPr lang="ru-RU" sz="2400" dirty="0"/>
              <a:t>Оценка движения</a:t>
            </a:r>
          </a:p>
          <a:p>
            <a:r>
              <a:rPr lang="ru-RU" sz="2400" dirty="0"/>
              <a:t>Частотная фильтрация</a:t>
            </a:r>
            <a:endParaRPr lang="en-US" sz="2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2336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1444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Программное обеспечение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54" y="1880014"/>
            <a:ext cx="2724617" cy="3287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57" y="2372044"/>
            <a:ext cx="5591008" cy="27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2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9141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Внедрение в ХГУ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434" y="1940312"/>
            <a:ext cx="10277977" cy="3850889"/>
          </a:xfrm>
        </p:spPr>
        <p:txBody>
          <a:bodyPr>
            <a:normAutofit/>
          </a:bodyPr>
          <a:lstStyle/>
          <a:p>
            <a:r>
              <a:rPr lang="ru-RU" sz="2400" dirty="0"/>
              <a:t>Очень легко и доступно внедряется в курс обучения ХГУ</a:t>
            </a:r>
          </a:p>
          <a:p>
            <a:r>
              <a:rPr lang="ru-RU" sz="2400" dirty="0"/>
              <a:t>В качестве базы для теоретической информации можно использовать лекции УАА. Их легко можно доработать. </a:t>
            </a:r>
          </a:p>
          <a:p>
            <a:r>
              <a:rPr lang="ru-RU" sz="2400" dirty="0"/>
              <a:t>В качестве базы для практических задач нужно использовать библиотеку </a:t>
            </a:r>
            <a:r>
              <a:rPr lang="en-US" sz="2400" dirty="0" err="1"/>
              <a:t>OpenCV</a:t>
            </a:r>
            <a:r>
              <a:rPr lang="ru-RU" sz="2400" dirty="0"/>
              <a:t> и </a:t>
            </a:r>
            <a:r>
              <a:rPr lang="ru-RU" sz="2400" dirty="0" err="1"/>
              <a:t>туториалы</a:t>
            </a:r>
            <a:r>
              <a:rPr lang="ru-RU" sz="2400" dirty="0"/>
              <a:t> к ней.</a:t>
            </a:r>
            <a:r>
              <a:rPr lang="en-US" sz="2400" dirty="0"/>
              <a:t> </a:t>
            </a:r>
            <a:r>
              <a:rPr lang="ru-RU" sz="2400" dirty="0"/>
              <a:t>Можно использовать данную библиотеку в </a:t>
            </a:r>
            <a:r>
              <a:rPr lang="en-US" sz="2400" dirty="0"/>
              <a:t>C++, Java, Python, MATLAB </a:t>
            </a:r>
            <a:r>
              <a:rPr lang="ru-RU" sz="2400" dirty="0"/>
              <a:t>приложениях. Также данную библиотеку можно использовать в </a:t>
            </a:r>
            <a:r>
              <a:rPr lang="en-US" sz="2400" dirty="0"/>
              <a:t>C#, Perl, </a:t>
            </a:r>
            <a:r>
              <a:rPr lang="en-US" sz="2400" dirty="0" err="1"/>
              <a:t>Ch</a:t>
            </a:r>
            <a:r>
              <a:rPr lang="en-US" sz="2400" dirty="0"/>
              <a:t>, Haskell, Ruby </a:t>
            </a:r>
            <a:r>
              <a:rPr lang="ru-RU" sz="2400" dirty="0"/>
              <a:t>приложениях 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72947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1444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Мои предложения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475" y="1645838"/>
            <a:ext cx="10947050" cy="4312631"/>
          </a:xfrm>
        </p:spPr>
        <p:txBody>
          <a:bodyPr>
            <a:noAutofit/>
          </a:bodyPr>
          <a:lstStyle/>
          <a:p>
            <a:r>
              <a:rPr lang="ru-RU" sz="2400" dirty="0"/>
              <a:t>Ввести курсы по обработке изображений и эвристическим алгоритмам в учебный процесс, так как особых усилий это не составляет</a:t>
            </a:r>
          </a:p>
          <a:p>
            <a:r>
              <a:rPr lang="ru-RU" sz="2400" dirty="0"/>
              <a:t>Ввести несколько семинарских дисциплин, которые бы учили студентов писать научные статьи</a:t>
            </a:r>
          </a:p>
          <a:p>
            <a:r>
              <a:rPr lang="ru-RU" sz="2400" dirty="0"/>
              <a:t>Сделать больше курсов посвященных 3</a:t>
            </a:r>
            <a:r>
              <a:rPr lang="en-US" sz="2400" dirty="0"/>
              <a:t>D </a:t>
            </a:r>
            <a:r>
              <a:rPr lang="ru-RU" sz="2400" dirty="0"/>
              <a:t>моделированию, анимации</a:t>
            </a:r>
            <a:r>
              <a:rPr lang="en-US" sz="2400" dirty="0"/>
              <a:t>,</a:t>
            </a:r>
            <a:r>
              <a:rPr lang="ru-RU" sz="2400" dirty="0"/>
              <a:t> созданию игр и симуляций на базе бесплатного ПО (</a:t>
            </a:r>
            <a:r>
              <a:rPr lang="en-US" sz="2400" dirty="0"/>
              <a:t>Blender, Unity 3D, Unreal Engine</a:t>
            </a:r>
            <a:r>
              <a:rPr lang="ru-RU" sz="2400" dirty="0"/>
              <a:t>)</a:t>
            </a:r>
            <a:endParaRPr lang="en-US" sz="2400" dirty="0"/>
          </a:p>
          <a:p>
            <a:r>
              <a:rPr lang="ru-RU" sz="2400" dirty="0"/>
              <a:t>Попытаться организовать небольшую лабораторию, которая была бы связана с разумными системами, используя б\у аппаратное обеспечение в нормальном состоянии, для изучения курсов робототехники и повсеместных вычислений.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83555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60" y="1449659"/>
            <a:ext cx="11017405" cy="5408341"/>
          </a:xfrm>
        </p:spPr>
        <p:txBody>
          <a:bodyPr>
            <a:normAutofit/>
          </a:bodyPr>
          <a:lstStyle/>
          <a:p>
            <a:r>
              <a:rPr lang="ru-RU" sz="2400" dirty="0"/>
              <a:t>Ввести как новый вид домашнего задания: «Выражение мнения студента по той или иной учебной и технической информации»</a:t>
            </a:r>
          </a:p>
          <a:p>
            <a:r>
              <a:rPr lang="ru-RU" sz="2400" dirty="0"/>
              <a:t>Ввести в профильный английский язык презентации, работу с научными статьями.</a:t>
            </a:r>
          </a:p>
          <a:p>
            <a:r>
              <a:rPr lang="ru-RU" sz="2400" dirty="0"/>
              <a:t>Ввести больше дисциплин по алгоритмам и искусственному интеллекту</a:t>
            </a:r>
          </a:p>
          <a:p>
            <a:r>
              <a:rPr lang="ru-RU" sz="2400" dirty="0"/>
              <a:t>Попытаться внедрять </a:t>
            </a:r>
            <a:r>
              <a:rPr lang="en-US" sz="2400" dirty="0"/>
              <a:t>MATLAB </a:t>
            </a:r>
            <a:r>
              <a:rPr lang="ru-RU" sz="2400" dirty="0"/>
              <a:t>вместо </a:t>
            </a:r>
            <a:r>
              <a:rPr lang="en-US" sz="2400" dirty="0"/>
              <a:t>Maple, Mathcad, </a:t>
            </a:r>
            <a:r>
              <a:rPr lang="ru-RU" sz="2400" dirty="0"/>
              <a:t>потому что большинство ученых и инженеров </a:t>
            </a:r>
            <a:r>
              <a:rPr lang="uk-UA" sz="2400" dirty="0"/>
              <a:t>во </a:t>
            </a:r>
            <a:r>
              <a:rPr lang="uk-UA" sz="2400" dirty="0" err="1"/>
              <a:t>всём</a:t>
            </a:r>
            <a:r>
              <a:rPr lang="uk-UA" sz="2400" dirty="0"/>
              <a:t> мире </a:t>
            </a:r>
            <a:r>
              <a:rPr lang="ru-RU" sz="2400" dirty="0"/>
              <a:t>используют именно </a:t>
            </a:r>
            <a:r>
              <a:rPr lang="en-US" sz="2400" dirty="0"/>
              <a:t>MATLAB. </a:t>
            </a:r>
            <a:r>
              <a:rPr lang="ru-RU" sz="2400" dirty="0"/>
              <a:t>Главная проблема – это цена данного ПО.</a:t>
            </a:r>
          </a:p>
          <a:p>
            <a:r>
              <a:rPr lang="ru-RU" sz="2400" dirty="0"/>
              <a:t>Уделять больше внимания современным научным статьям при создании курсов и вводить их в рассмотрение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0784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1520"/>
            <a:ext cx="12192000" cy="1478570"/>
          </a:xfrm>
        </p:spPr>
        <p:txBody>
          <a:bodyPr>
            <a:noAutofit/>
          </a:bodyPr>
          <a:lstStyle/>
          <a:p>
            <a:pPr algn="ctr"/>
            <a:r>
              <a:rPr lang="ru-RU" sz="8000" dirty="0"/>
              <a:t>Научно-исследовательская работа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1987548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4537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Структура факультета </a:t>
            </a:r>
            <a:br>
              <a:rPr lang="ru-RU" dirty="0"/>
            </a:br>
            <a:r>
              <a:rPr lang="ru-RU" dirty="0"/>
              <a:t>технических наук УАА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65640"/>
            <a:ext cx="9905999" cy="5036242"/>
          </a:xfrm>
        </p:spPr>
        <p:txBody>
          <a:bodyPr>
            <a:normAutofit/>
          </a:bodyPr>
          <a:lstStyle/>
          <a:p>
            <a:r>
              <a:rPr lang="uk-UA" dirty="0" err="1"/>
              <a:t>Отделение</a:t>
            </a:r>
            <a:r>
              <a:rPr lang="uk-UA" dirty="0"/>
              <a:t> </a:t>
            </a:r>
            <a:r>
              <a:rPr lang="uk-UA" dirty="0" err="1"/>
              <a:t>Информатики</a:t>
            </a:r>
            <a:endParaRPr lang="uk-UA" dirty="0"/>
          </a:p>
          <a:p>
            <a:pPr lvl="1"/>
            <a:r>
              <a:rPr lang="uk-UA" dirty="0" err="1"/>
              <a:t>Институт</a:t>
            </a:r>
            <a:r>
              <a:rPr lang="uk-UA" dirty="0"/>
              <a:t> </a:t>
            </a:r>
            <a:r>
              <a:rPr lang="uk-UA" dirty="0" err="1"/>
              <a:t>прикладной</a:t>
            </a:r>
            <a:r>
              <a:rPr lang="uk-UA" dirty="0"/>
              <a:t> </a:t>
            </a:r>
            <a:r>
              <a:rPr lang="uk-UA" dirty="0" err="1"/>
              <a:t>информатики</a:t>
            </a:r>
            <a:r>
              <a:rPr lang="uk-UA" dirty="0"/>
              <a:t> (</a:t>
            </a:r>
            <a:r>
              <a:rPr lang="en-US" dirty="0"/>
              <a:t>Institute of Applied Informatics)</a:t>
            </a:r>
          </a:p>
          <a:p>
            <a:pPr lvl="1"/>
            <a:r>
              <a:rPr lang="uk-UA" dirty="0" err="1"/>
              <a:t>Институт</a:t>
            </a:r>
            <a:r>
              <a:rPr lang="uk-UA" dirty="0"/>
              <a:t> </a:t>
            </a:r>
            <a:r>
              <a:rPr lang="uk-UA" dirty="0" err="1"/>
              <a:t>информационных</a:t>
            </a:r>
            <a:r>
              <a:rPr lang="uk-UA" dirty="0"/>
              <a:t> систем (</a:t>
            </a:r>
            <a:r>
              <a:rPr lang="en-US" dirty="0"/>
              <a:t>Institute of Informatics Systems)</a:t>
            </a:r>
          </a:p>
          <a:p>
            <a:pPr lvl="1"/>
            <a:r>
              <a:rPr lang="uk-UA" dirty="0" err="1"/>
              <a:t>Институт</a:t>
            </a:r>
            <a:r>
              <a:rPr lang="uk-UA" dirty="0"/>
              <a:t> </a:t>
            </a:r>
            <a:r>
              <a:rPr lang="uk-UA" dirty="0" err="1"/>
              <a:t>информационных</a:t>
            </a:r>
            <a:r>
              <a:rPr lang="uk-UA" dirty="0"/>
              <a:t> </a:t>
            </a:r>
            <a:r>
              <a:rPr lang="uk-UA" dirty="0" err="1"/>
              <a:t>технологий</a:t>
            </a:r>
            <a:r>
              <a:rPr lang="uk-UA" dirty="0"/>
              <a:t> (</a:t>
            </a:r>
            <a:r>
              <a:rPr lang="en-US" dirty="0"/>
              <a:t>Institute of Information Technology)</a:t>
            </a:r>
          </a:p>
          <a:p>
            <a:r>
              <a:rPr lang="uk-UA" dirty="0" err="1"/>
              <a:t>Отделение</a:t>
            </a:r>
            <a:r>
              <a:rPr lang="uk-UA" dirty="0"/>
              <a:t> </a:t>
            </a:r>
            <a:r>
              <a:rPr lang="uk-UA" dirty="0" err="1"/>
              <a:t>информационных</a:t>
            </a:r>
            <a:r>
              <a:rPr lang="uk-UA" dirty="0"/>
              <a:t> и </a:t>
            </a:r>
            <a:r>
              <a:rPr lang="uk-UA" dirty="0" err="1"/>
              <a:t>коммуникационных</a:t>
            </a:r>
            <a:r>
              <a:rPr lang="uk-UA" dirty="0"/>
              <a:t> </a:t>
            </a:r>
            <a:r>
              <a:rPr lang="uk-UA" dirty="0" err="1"/>
              <a:t>технологий</a:t>
            </a:r>
            <a:endParaRPr lang="uk-UA" dirty="0"/>
          </a:p>
          <a:p>
            <a:pPr lvl="1"/>
            <a:r>
              <a:rPr lang="uk-UA" dirty="0" err="1"/>
              <a:t>Институт</a:t>
            </a:r>
            <a:r>
              <a:rPr lang="uk-UA" dirty="0"/>
              <a:t> </a:t>
            </a:r>
            <a:r>
              <a:rPr lang="uk-UA" dirty="0" err="1"/>
              <a:t>сетевых</a:t>
            </a:r>
            <a:r>
              <a:rPr lang="uk-UA" dirty="0"/>
              <a:t> и </a:t>
            </a:r>
            <a:r>
              <a:rPr lang="uk-UA" dirty="0" err="1"/>
              <a:t>встроенных</a:t>
            </a:r>
            <a:r>
              <a:rPr lang="uk-UA" dirty="0"/>
              <a:t> систем (</a:t>
            </a:r>
            <a:r>
              <a:rPr lang="en-US" dirty="0"/>
              <a:t>Institute of Networked and Embedded Systems)</a:t>
            </a:r>
          </a:p>
          <a:p>
            <a:pPr lvl="1"/>
            <a:r>
              <a:rPr lang="uk-UA" dirty="0" err="1"/>
              <a:t>Институт</a:t>
            </a:r>
            <a:r>
              <a:rPr lang="uk-UA" dirty="0"/>
              <a:t> </a:t>
            </a:r>
            <a:r>
              <a:rPr lang="uk-UA" dirty="0" err="1"/>
              <a:t>технологий</a:t>
            </a:r>
            <a:r>
              <a:rPr lang="uk-UA" dirty="0"/>
              <a:t> </a:t>
            </a:r>
            <a:r>
              <a:rPr lang="uk-UA" dirty="0" err="1"/>
              <a:t>интеллектуальных</a:t>
            </a:r>
            <a:r>
              <a:rPr lang="uk-UA" dirty="0"/>
              <a:t> систем (</a:t>
            </a:r>
            <a:r>
              <a:rPr lang="en-US" dirty="0"/>
              <a:t>Institute of Smart System-Technologies)</a:t>
            </a:r>
          </a:p>
          <a:p>
            <a:r>
              <a:rPr lang="uk-UA" dirty="0" err="1"/>
              <a:t>Отделение</a:t>
            </a:r>
            <a:r>
              <a:rPr lang="uk-UA" dirty="0"/>
              <a:t> </a:t>
            </a:r>
            <a:r>
              <a:rPr lang="uk-UA" dirty="0" err="1"/>
              <a:t>технической</a:t>
            </a:r>
            <a:r>
              <a:rPr lang="uk-UA" dirty="0"/>
              <a:t> математики</a:t>
            </a:r>
          </a:p>
          <a:p>
            <a:pPr lvl="1"/>
            <a:r>
              <a:rPr lang="uk-UA" dirty="0" err="1"/>
              <a:t>Институт</a:t>
            </a:r>
            <a:r>
              <a:rPr lang="uk-UA" dirty="0"/>
              <a:t> математики (</a:t>
            </a:r>
            <a:r>
              <a:rPr lang="en-US" dirty="0"/>
              <a:t>Institute of Mathematics)</a:t>
            </a:r>
          </a:p>
          <a:p>
            <a:pPr lvl="1"/>
            <a:r>
              <a:rPr lang="uk-UA" dirty="0" err="1"/>
              <a:t>Институт</a:t>
            </a:r>
            <a:r>
              <a:rPr lang="uk-UA" dirty="0"/>
              <a:t> статистики (</a:t>
            </a:r>
            <a:r>
              <a:rPr lang="en-US" dirty="0"/>
              <a:t>Institute of Statistics)</a:t>
            </a:r>
          </a:p>
          <a:p>
            <a:r>
              <a:rPr lang="uk-UA" dirty="0" err="1"/>
              <a:t>Отделение</a:t>
            </a:r>
            <a:r>
              <a:rPr lang="uk-UA" dirty="0"/>
              <a:t> </a:t>
            </a:r>
            <a:r>
              <a:rPr lang="uk-UA" dirty="0" err="1"/>
              <a:t>дидактических</a:t>
            </a:r>
            <a:r>
              <a:rPr lang="uk-UA" dirty="0"/>
              <a:t> </a:t>
            </a:r>
            <a:r>
              <a:rPr lang="uk-UA" dirty="0" err="1"/>
              <a:t>материалов</a:t>
            </a:r>
            <a:r>
              <a:rPr lang="uk-UA" dirty="0"/>
              <a:t> по </a:t>
            </a:r>
            <a:r>
              <a:rPr lang="uk-UA" dirty="0" err="1"/>
              <a:t>математике</a:t>
            </a:r>
            <a:r>
              <a:rPr lang="uk-UA" dirty="0"/>
              <a:t> и </a:t>
            </a:r>
            <a:r>
              <a:rPr lang="uk-UA" dirty="0" err="1"/>
              <a:t>информатике</a:t>
            </a:r>
            <a:endParaRPr lang="uk-UA" dirty="0"/>
          </a:p>
          <a:p>
            <a:pPr lvl="1"/>
            <a:r>
              <a:rPr lang="uk-UA" dirty="0" err="1"/>
              <a:t>Институт</a:t>
            </a:r>
            <a:r>
              <a:rPr lang="uk-UA" dirty="0"/>
              <a:t> дидактики по </a:t>
            </a:r>
            <a:r>
              <a:rPr lang="uk-UA" dirty="0" err="1"/>
              <a:t>математике</a:t>
            </a:r>
            <a:r>
              <a:rPr lang="uk-UA" dirty="0"/>
              <a:t> (</a:t>
            </a:r>
            <a:r>
              <a:rPr lang="en-US" dirty="0"/>
              <a:t>Institute of Didactic of Mathematics)</a:t>
            </a:r>
          </a:p>
          <a:p>
            <a:pPr lvl="1"/>
            <a:r>
              <a:rPr lang="uk-UA" dirty="0" err="1"/>
              <a:t>Институт</a:t>
            </a:r>
            <a:r>
              <a:rPr lang="uk-UA" dirty="0"/>
              <a:t> дидактики по </a:t>
            </a:r>
            <a:r>
              <a:rPr lang="uk-UA" dirty="0" err="1"/>
              <a:t>информатике</a:t>
            </a:r>
            <a:r>
              <a:rPr lang="uk-UA" dirty="0"/>
              <a:t> (</a:t>
            </a:r>
            <a:r>
              <a:rPr lang="en-US" dirty="0"/>
              <a:t>Institute of Didactic of Informatics)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800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7991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Кредитная система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52" y="2249487"/>
            <a:ext cx="11474604" cy="3541714"/>
          </a:xfrm>
        </p:spPr>
        <p:txBody>
          <a:bodyPr>
            <a:noAutofit/>
          </a:bodyPr>
          <a:lstStyle/>
          <a:p>
            <a:r>
              <a:rPr lang="ru-RU" sz="2400" dirty="0"/>
              <a:t>Необходимое количество кредитов для бакалавра – 180 </a:t>
            </a:r>
            <a:r>
              <a:rPr lang="en-US" sz="2400" dirty="0"/>
              <a:t>ECTS (30 ECTS </a:t>
            </a:r>
            <a:r>
              <a:rPr lang="ru-RU" sz="2400" dirty="0"/>
              <a:t>за семестр в среднем, если учиться 3 года</a:t>
            </a:r>
            <a:r>
              <a:rPr lang="en-US" sz="2400" dirty="0"/>
              <a:t>)</a:t>
            </a:r>
            <a:endParaRPr lang="ru-RU" sz="2400" dirty="0"/>
          </a:p>
          <a:p>
            <a:r>
              <a:rPr lang="ru-RU" sz="2400" dirty="0"/>
              <a:t>Необходимое количество кредитов для магистра – 120 </a:t>
            </a:r>
            <a:r>
              <a:rPr lang="en-US" sz="2400" dirty="0"/>
              <a:t>ECTS (</a:t>
            </a:r>
            <a:r>
              <a:rPr lang="ru-RU" sz="2400" dirty="0"/>
              <a:t>2 года в среднем</a:t>
            </a:r>
            <a:r>
              <a:rPr lang="en-US" sz="2400" dirty="0"/>
              <a:t>)</a:t>
            </a:r>
          </a:p>
          <a:p>
            <a:r>
              <a:rPr lang="ru-RU" sz="2400" dirty="0"/>
              <a:t>Необходимое количество кредитов для </a:t>
            </a:r>
            <a:r>
              <a:rPr lang="de-DE" sz="2400" dirty="0"/>
              <a:t>Erasmus+ </a:t>
            </a:r>
            <a:r>
              <a:rPr lang="ru-RU" sz="2400" dirty="0"/>
              <a:t>студента</a:t>
            </a:r>
            <a:r>
              <a:rPr lang="en-US" sz="2400" dirty="0"/>
              <a:t> - </a:t>
            </a:r>
            <a:r>
              <a:rPr lang="ru-RU" sz="2400" dirty="0"/>
              <a:t>от 20 </a:t>
            </a:r>
            <a:r>
              <a:rPr lang="en-US" sz="2400" dirty="0"/>
              <a:t>ECTS</a:t>
            </a:r>
            <a:endParaRPr lang="ru-RU" sz="2400" dirty="0"/>
          </a:p>
          <a:p>
            <a:r>
              <a:rPr lang="ru-RU" sz="2400" dirty="0"/>
              <a:t>Простые дисциплины – 1,2 </a:t>
            </a:r>
            <a:r>
              <a:rPr lang="en-US" sz="2400" dirty="0"/>
              <a:t>ECTS</a:t>
            </a:r>
          </a:p>
          <a:p>
            <a:r>
              <a:rPr lang="ru-RU" sz="2400" dirty="0"/>
              <a:t>Средние дисциплины – 3,4 </a:t>
            </a:r>
            <a:r>
              <a:rPr lang="en-US" sz="2400" dirty="0"/>
              <a:t>ECTS</a:t>
            </a:r>
          </a:p>
          <a:p>
            <a:r>
              <a:rPr lang="ru-RU" sz="2400" dirty="0"/>
              <a:t>Сложные дисциплины, исследовательские проекты,</a:t>
            </a:r>
            <a:r>
              <a:rPr lang="en-US" sz="2400" dirty="0"/>
              <a:t> </a:t>
            </a:r>
            <a:r>
              <a:rPr lang="ru-RU" sz="2400" dirty="0"/>
              <a:t>языковые курсы – 5-1</a:t>
            </a:r>
            <a:r>
              <a:rPr lang="en-US" sz="2400" dirty="0"/>
              <a:t>0</a:t>
            </a:r>
            <a:r>
              <a:rPr lang="ru-RU" sz="2400" dirty="0"/>
              <a:t> </a:t>
            </a:r>
            <a:r>
              <a:rPr lang="en-US" sz="2400" dirty="0"/>
              <a:t>ECTS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20155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" y="446049"/>
            <a:ext cx="12191999" cy="1333604"/>
          </a:xfrm>
        </p:spPr>
        <p:txBody>
          <a:bodyPr/>
          <a:lstStyle/>
          <a:p>
            <a:pPr algn="ctr"/>
            <a:r>
              <a:rPr lang="ru-RU" dirty="0"/>
              <a:t>Области исследования </a:t>
            </a:r>
            <a:br>
              <a:rPr lang="ru-RU" dirty="0"/>
            </a:br>
            <a:r>
              <a:rPr lang="ru-RU" dirty="0"/>
              <a:t>отделения информатики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97" y="2249487"/>
            <a:ext cx="9905999" cy="3541714"/>
          </a:xfrm>
        </p:spPr>
        <p:txBody>
          <a:bodyPr>
            <a:noAutofit/>
          </a:bodyPr>
          <a:lstStyle/>
          <a:p>
            <a:r>
              <a:rPr lang="ru-RU" sz="2400" dirty="0"/>
              <a:t>Компьютерная лингвистика</a:t>
            </a:r>
          </a:p>
          <a:p>
            <a:r>
              <a:rPr lang="ru-RU" sz="2400" dirty="0"/>
              <a:t>Моделирование бизнес процессов</a:t>
            </a:r>
          </a:p>
          <a:p>
            <a:r>
              <a:rPr lang="ru-RU" sz="2400" dirty="0"/>
              <a:t>Дистанционное обучение</a:t>
            </a:r>
          </a:p>
          <a:p>
            <a:r>
              <a:rPr lang="ru-RU" sz="2400" dirty="0"/>
              <a:t>Инженерия знаний</a:t>
            </a:r>
          </a:p>
          <a:p>
            <a:r>
              <a:rPr lang="ru-RU" sz="2400" dirty="0"/>
              <a:t>Семантические сети</a:t>
            </a:r>
          </a:p>
          <a:p>
            <a:r>
              <a:rPr lang="ru-RU" sz="2400" dirty="0"/>
              <a:t>Системы безопасности</a:t>
            </a:r>
          </a:p>
          <a:p>
            <a:r>
              <a:rPr lang="ru-RU" sz="2400" dirty="0"/>
              <a:t>Процесс разработки программного обеспечения</a:t>
            </a:r>
          </a:p>
          <a:p>
            <a:r>
              <a:rPr lang="ru-RU" sz="2400" dirty="0"/>
              <a:t>Мультимедийные системы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76338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2234"/>
            <a:ext cx="12192000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Области исследования отделения </a:t>
            </a:r>
            <a:br>
              <a:rPr lang="ru-RU" dirty="0"/>
            </a:br>
            <a:r>
              <a:rPr lang="ru-RU" dirty="0"/>
              <a:t>информационных и </a:t>
            </a:r>
            <a:br>
              <a:rPr lang="ru-RU" dirty="0"/>
            </a:br>
            <a:r>
              <a:rPr lang="ru-RU" dirty="0"/>
              <a:t>коммуникационных технологий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761" y="2423532"/>
            <a:ext cx="10478700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Компьютерные сети</a:t>
            </a:r>
          </a:p>
          <a:p>
            <a:r>
              <a:rPr lang="ru-RU" sz="2400" dirty="0"/>
              <a:t>Сенсорные сети</a:t>
            </a:r>
          </a:p>
          <a:p>
            <a:r>
              <a:rPr lang="ru-RU" sz="2400" dirty="0"/>
              <a:t>Обработка сигналов</a:t>
            </a:r>
          </a:p>
          <a:p>
            <a:r>
              <a:rPr lang="ru-RU" sz="2400" dirty="0"/>
              <a:t>Робототехника</a:t>
            </a:r>
            <a:endParaRPr lang="en-US" sz="2400" dirty="0"/>
          </a:p>
          <a:p>
            <a:r>
              <a:rPr lang="ru-RU" sz="2400" dirty="0"/>
              <a:t>Умные сети электроснабжения</a:t>
            </a:r>
          </a:p>
          <a:p>
            <a:r>
              <a:rPr lang="ru-RU" sz="2400" dirty="0"/>
              <a:t>Транспортная информатика</a:t>
            </a:r>
          </a:p>
          <a:p>
            <a:r>
              <a:rPr lang="ru-RU" sz="2400" dirty="0"/>
              <a:t>Управление сетевыми системами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20734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2595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Области исследования </a:t>
            </a:r>
            <a:br>
              <a:rPr lang="ru-RU" dirty="0"/>
            </a:br>
            <a:r>
              <a:rPr lang="ru-RU" dirty="0"/>
              <a:t>отделения технической математики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005" y="2401228"/>
            <a:ext cx="10501002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Дискретная математика</a:t>
            </a:r>
          </a:p>
          <a:p>
            <a:r>
              <a:rPr lang="ru-RU" sz="2400" dirty="0"/>
              <a:t>Динамические системы</a:t>
            </a:r>
          </a:p>
          <a:p>
            <a:r>
              <a:rPr lang="ru-RU" sz="2400" dirty="0"/>
              <a:t>Методы оптимизации</a:t>
            </a:r>
          </a:p>
          <a:p>
            <a:r>
              <a:rPr lang="ru-RU" sz="2400" dirty="0"/>
              <a:t>Обратные задачи</a:t>
            </a:r>
          </a:p>
          <a:p>
            <a:r>
              <a:rPr lang="ru-RU" sz="2400" dirty="0"/>
              <a:t>Прикладная статистика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328881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1443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Области исследования </a:t>
            </a:r>
            <a:br>
              <a:rPr lang="ru-RU" dirty="0"/>
            </a:br>
            <a:r>
              <a:rPr lang="ru-RU" dirty="0"/>
              <a:t>отделения дидактических материалов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341" y="2133600"/>
            <a:ext cx="10668271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Обучение математике и информатике в школах</a:t>
            </a:r>
          </a:p>
          <a:p>
            <a:r>
              <a:rPr lang="ru-RU" sz="2400" dirty="0"/>
              <a:t>Обучение математике и информатике в ВУЗах</a:t>
            </a:r>
          </a:p>
          <a:p>
            <a:r>
              <a:rPr lang="ru-RU" sz="2400" dirty="0"/>
              <a:t>Философские вопросы математики и информатики</a:t>
            </a:r>
          </a:p>
          <a:p>
            <a:r>
              <a:rPr lang="ru-RU" sz="2400" dirty="0"/>
              <a:t>Системы дистанционного обучения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048260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67" y="1706136"/>
            <a:ext cx="12024733" cy="2709746"/>
          </a:xfrm>
        </p:spPr>
        <p:txBody>
          <a:bodyPr>
            <a:noAutofit/>
          </a:bodyPr>
          <a:lstStyle/>
          <a:p>
            <a:pPr algn="ctr"/>
            <a:r>
              <a:rPr lang="ru-RU" sz="8000" dirty="0"/>
              <a:t>Дистанционные средства обучения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26526442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7632"/>
            <a:ext cx="12191999" cy="1280890"/>
          </a:xfrm>
        </p:spPr>
        <p:txBody>
          <a:bodyPr/>
          <a:lstStyle/>
          <a:p>
            <a:pPr algn="ctr"/>
            <a:r>
              <a:rPr lang="ru-RU" dirty="0"/>
              <a:t>Основные средства обучения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307" y="2133600"/>
            <a:ext cx="10523305" cy="3777622"/>
          </a:xfrm>
        </p:spPr>
        <p:txBody>
          <a:bodyPr/>
          <a:lstStyle/>
          <a:p>
            <a:r>
              <a:rPr lang="ru-RU" sz="2400" dirty="0"/>
              <a:t>Главный портал университета Альпен-</a:t>
            </a:r>
            <a:r>
              <a:rPr lang="ru-RU" sz="2400" dirty="0" err="1"/>
              <a:t>Адриа</a:t>
            </a:r>
            <a:endParaRPr lang="ru-RU" sz="2400" dirty="0"/>
          </a:p>
          <a:p>
            <a:r>
              <a:rPr lang="ru-RU" sz="2400" dirty="0"/>
              <a:t>Платформа дистанционного обучения </a:t>
            </a:r>
            <a:r>
              <a:rPr lang="en-US" sz="2400" dirty="0"/>
              <a:t>Moodle</a:t>
            </a:r>
          </a:p>
          <a:p>
            <a:r>
              <a:rPr lang="ru-RU" sz="2400" dirty="0"/>
              <a:t>Сайты отделений и институтов</a:t>
            </a:r>
          </a:p>
          <a:p>
            <a:r>
              <a:rPr lang="ru-RU" sz="2400" dirty="0"/>
              <a:t>Сайт библиотеки университета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7655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9141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Главный портал </a:t>
            </a:r>
            <a:br>
              <a:rPr lang="ru-RU" dirty="0"/>
            </a:br>
            <a:r>
              <a:rPr lang="ru-RU" dirty="0"/>
              <a:t>университета Альпен-</a:t>
            </a:r>
            <a:r>
              <a:rPr lang="ru-RU" dirty="0" err="1"/>
              <a:t>Адриа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40" y="2557346"/>
            <a:ext cx="10657119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Доступ ко всем курсам и преподавателям университета</a:t>
            </a:r>
          </a:p>
          <a:p>
            <a:r>
              <a:rPr lang="ru-RU" sz="2400" dirty="0"/>
              <a:t>Личный кабинет</a:t>
            </a:r>
          </a:p>
          <a:p>
            <a:r>
              <a:rPr lang="ru-RU" sz="2400" dirty="0"/>
              <a:t>Расписание пар</a:t>
            </a:r>
          </a:p>
          <a:p>
            <a:r>
              <a:rPr lang="ru-RU" sz="2400" dirty="0"/>
              <a:t>Вся информация по выбранным дисциплинам</a:t>
            </a:r>
          </a:p>
          <a:p>
            <a:r>
              <a:rPr lang="ru-RU" sz="2400" dirty="0"/>
              <a:t>Все экзамены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830346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093" y="5932448"/>
            <a:ext cx="1174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Личная информация о студенте</a:t>
            </a:r>
            <a:endParaRPr lang="uk-UA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EC130-1BEB-4BC5-B559-9646C70B0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C5498A-677E-42CD-9DDD-B32219FB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367672"/>
            <a:ext cx="117443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651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118" y="5910146"/>
            <a:ext cx="11817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Список дисциплин</a:t>
            </a:r>
            <a:endParaRPr lang="uk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C38C45-A818-4189-8C4E-95D05091D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40" y="486189"/>
            <a:ext cx="117443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372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814" y="5787483"/>
            <a:ext cx="1179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Информация об экзаменах</a:t>
            </a:r>
            <a:endParaRPr lang="uk-UA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E72A22-FD14-4B89-B704-0A6612D8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48003"/>
            <a:ext cx="117919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6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7990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Особенности выбора дисциплин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142" y="2249487"/>
            <a:ext cx="11452302" cy="3541714"/>
          </a:xfrm>
        </p:spPr>
        <p:txBody>
          <a:bodyPr>
            <a:normAutofit/>
          </a:bodyPr>
          <a:lstStyle/>
          <a:p>
            <a:r>
              <a:rPr lang="ru-RU" sz="2400" dirty="0"/>
              <a:t>За каждой специальностью закреплен небольшой перечень обязательных дисциплин, которые ты обязан пройти согласно выбранной специальности</a:t>
            </a:r>
          </a:p>
          <a:p>
            <a:r>
              <a:rPr lang="ru-RU" sz="2400" dirty="0"/>
              <a:t>Остальные дисциплины, студент выбирает самостоятельно</a:t>
            </a:r>
          </a:p>
          <a:p>
            <a:r>
              <a:rPr lang="ru-RU" sz="2400" dirty="0"/>
              <a:t>Порядок прохождения дисциплин не имеет значения</a:t>
            </a:r>
          </a:p>
          <a:p>
            <a:r>
              <a:rPr lang="ru-RU" sz="2400" dirty="0"/>
              <a:t>За каждой дисциплиной закреплен семестр, день недели и время</a:t>
            </a:r>
          </a:p>
          <a:p>
            <a:r>
              <a:rPr lang="ru-RU" sz="2400" dirty="0"/>
              <a:t>Студент сам выбирает дисциплины и порядок их прохождения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624004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9142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Использование </a:t>
            </a:r>
            <a:r>
              <a:rPr lang="en-US" dirty="0"/>
              <a:t>Moodle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133600"/>
            <a:ext cx="10363200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Предоставление теоретического материала</a:t>
            </a:r>
          </a:p>
          <a:p>
            <a:r>
              <a:rPr lang="ru-RU" sz="2400" dirty="0"/>
              <a:t>Приём домашних заданий с </a:t>
            </a:r>
            <a:r>
              <a:rPr lang="ru-RU" sz="2400" dirty="0" err="1"/>
              <a:t>дедлайном</a:t>
            </a:r>
            <a:endParaRPr lang="ru-RU" sz="2400" dirty="0"/>
          </a:p>
          <a:p>
            <a:r>
              <a:rPr lang="ru-RU" sz="2400" dirty="0"/>
              <a:t>Оповещение о важных событиях с помощью форума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260230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9" y="197662"/>
            <a:ext cx="11672023" cy="5422551"/>
          </a:xfrm>
          <a:ln w="127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1979" y="5921298"/>
            <a:ext cx="1167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Дисциплина «Эвристический поиск» в </a:t>
            </a:r>
            <a:r>
              <a:rPr lang="en-US" sz="2400" dirty="0"/>
              <a:t>Moodle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231262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89" y="444844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Сайты отделений и институтов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316394"/>
            <a:ext cx="9905999" cy="3541714"/>
          </a:xfrm>
        </p:spPr>
        <p:txBody>
          <a:bodyPr/>
          <a:lstStyle/>
          <a:p>
            <a:r>
              <a:rPr lang="ru-RU" sz="2400" dirty="0"/>
              <a:t>Предоставление информации о деятельности данного отделения или института: исследования, преподаваемые курсы, возможности для трудоустройства.</a:t>
            </a:r>
          </a:p>
          <a:p>
            <a:r>
              <a:rPr lang="ru-RU" sz="2400" dirty="0"/>
              <a:t>Предоставление теоретических материалов по преподаваемым курсам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19191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5" y="345688"/>
            <a:ext cx="11426061" cy="5200185"/>
          </a:xfrm>
          <a:ln w="127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8712" y="5854390"/>
            <a:ext cx="1137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Информация по повсеместным вычислениям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39846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8345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Сайт библиотеки университета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551" y="2133600"/>
            <a:ext cx="10969353" cy="3777622"/>
          </a:xfrm>
        </p:spPr>
        <p:txBody>
          <a:bodyPr/>
          <a:lstStyle/>
          <a:p>
            <a:r>
              <a:rPr lang="ru-RU" sz="2400" dirty="0"/>
              <a:t>Поиск литературы</a:t>
            </a:r>
          </a:p>
          <a:p>
            <a:r>
              <a:rPr lang="ru-RU" sz="2400" dirty="0"/>
              <a:t>Информация о работе библиотеки</a:t>
            </a:r>
          </a:p>
          <a:p>
            <a:r>
              <a:rPr lang="ru-RU" sz="2400" dirty="0"/>
              <a:t>Предоставление особых возможностей для работы с библиотекой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82151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4" y="379141"/>
            <a:ext cx="11742038" cy="5412059"/>
          </a:xfrm>
          <a:ln w="127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6117" y="6122020"/>
            <a:ext cx="1176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Сайт библиотеки университета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769451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317" y="1595380"/>
            <a:ext cx="9905999" cy="35417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9600" dirty="0"/>
              <a:t>Спасибо за внимание!</a:t>
            </a:r>
            <a:endParaRPr lang="uk-UA" sz="9600" dirty="0"/>
          </a:p>
        </p:txBody>
      </p:sp>
    </p:spTree>
    <p:extLst>
      <p:ext uri="{BB962C8B-B14F-4D97-AF65-F5344CB8AC3E}">
        <p14:creationId xmlns:p14="http://schemas.microsoft.com/office/powerpoint/2010/main" val="27939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4537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Виды дисциплин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Обычные дисциплины</a:t>
            </a:r>
          </a:p>
          <a:p>
            <a:r>
              <a:rPr lang="ru-RU" sz="2400" dirty="0"/>
              <a:t>Блочные дисциплины</a:t>
            </a:r>
          </a:p>
          <a:p>
            <a:r>
              <a:rPr lang="ru-RU" sz="2400" dirty="0"/>
              <a:t>Спортивные дисциплины</a:t>
            </a:r>
          </a:p>
          <a:p>
            <a:r>
              <a:rPr lang="ru-RU" sz="2400" dirty="0"/>
              <a:t>Дисциплины с особой тематикой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653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1444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Обычные дисциплины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9951" y="2133600"/>
            <a:ext cx="9664661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Лекционно-практические дисциплины</a:t>
            </a:r>
          </a:p>
          <a:p>
            <a:r>
              <a:rPr lang="ru-RU" sz="2400" dirty="0"/>
              <a:t>Лабораторные дисциплины</a:t>
            </a:r>
          </a:p>
          <a:p>
            <a:r>
              <a:rPr lang="ru-RU" sz="2400" dirty="0"/>
              <a:t>Семинарские дисциплины</a:t>
            </a:r>
          </a:p>
          <a:p>
            <a:r>
              <a:rPr lang="ru-RU" sz="2400" dirty="0"/>
              <a:t>Студенческие проекты</a:t>
            </a:r>
          </a:p>
          <a:p>
            <a:r>
              <a:rPr lang="ru-RU" sz="2400" dirty="0"/>
              <a:t>Исследовательские проекты института как дисциплины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2158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6839"/>
            <a:ext cx="12192000" cy="1478570"/>
          </a:xfrm>
        </p:spPr>
        <p:txBody>
          <a:bodyPr/>
          <a:lstStyle/>
          <a:p>
            <a:pPr algn="ctr"/>
            <a:r>
              <a:rPr lang="ru-RU" dirty="0"/>
              <a:t>Блочные дисциплины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532" y="2133600"/>
            <a:ext cx="9843080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Длятся один месяц</a:t>
            </a:r>
          </a:p>
          <a:p>
            <a:r>
              <a:rPr lang="ru-RU" sz="2400" dirty="0"/>
              <a:t>Проводятся обычно в 4 сессии</a:t>
            </a:r>
          </a:p>
          <a:p>
            <a:r>
              <a:rPr lang="ru-RU" sz="2400" dirty="0"/>
              <a:t>Каждая сессия длится 4-8 часов</a:t>
            </a:r>
          </a:p>
          <a:p>
            <a:r>
              <a:rPr lang="ru-RU" sz="2400" dirty="0"/>
              <a:t>После сессии сдается экзамен</a:t>
            </a:r>
          </a:p>
          <a:p>
            <a:r>
              <a:rPr lang="ru-RU" sz="2400" dirty="0"/>
              <a:t>Если экзамен завален, то его можно пересдать в конце семестра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6282914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656</TotalTime>
  <Words>2298</Words>
  <Application>Microsoft Office PowerPoint</Application>
  <PresentationFormat>Широкоэкранный</PresentationFormat>
  <Paragraphs>335</Paragraphs>
  <Slides>66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1" baseType="lpstr">
      <vt:lpstr>Arial</vt:lpstr>
      <vt:lpstr>Calibri</vt:lpstr>
      <vt:lpstr>Century Gothic</vt:lpstr>
      <vt:lpstr>Wingdings 3</vt:lpstr>
      <vt:lpstr>Легкий дым</vt:lpstr>
      <vt:lpstr>Презентация на тему «Особенности обучения в университете Альпен-Адриа в Клагенфурте»</vt:lpstr>
      <vt:lpstr>План</vt:lpstr>
      <vt:lpstr>Особенности учебного процесса в УАА</vt:lpstr>
      <vt:lpstr>Программа Erasmus+</vt:lpstr>
      <vt:lpstr>Кредитная система</vt:lpstr>
      <vt:lpstr>Особенности выбора дисциплин</vt:lpstr>
      <vt:lpstr>Виды дисциплин</vt:lpstr>
      <vt:lpstr>Обычные дисциплины</vt:lpstr>
      <vt:lpstr>Блочные дисциплины</vt:lpstr>
      <vt:lpstr>Физкультура и спорт</vt:lpstr>
      <vt:lpstr>Особенные дисциплины</vt:lpstr>
      <vt:lpstr>Условия обучения и проживания в УАА</vt:lpstr>
      <vt:lpstr>Условия обучения</vt:lpstr>
      <vt:lpstr>Презентация PowerPoint</vt:lpstr>
      <vt:lpstr>Интеграция исследовательских  лабораторий и компаний</vt:lpstr>
      <vt:lpstr>Особенности общежития</vt:lpstr>
      <vt:lpstr>Презентация PowerPoint</vt:lpstr>
      <vt:lpstr>Организация мероприятий</vt:lpstr>
      <vt:lpstr>Презентация PowerPoint</vt:lpstr>
      <vt:lpstr>Дисциплины</vt:lpstr>
      <vt:lpstr>Перечень дисциплин, которые я  прошел в УАА</vt:lpstr>
      <vt:lpstr>Основы робототехники (теория)</vt:lpstr>
      <vt:lpstr>Список тем</vt:lpstr>
      <vt:lpstr>Программное обеспечение</vt:lpstr>
      <vt:lpstr>Основы робототехники (практика)</vt:lpstr>
      <vt:lpstr>Список тем</vt:lpstr>
      <vt:lpstr>Программное и аппаратное  обеспечение</vt:lpstr>
      <vt:lpstr>Презентация PowerPoint</vt:lpstr>
      <vt:lpstr>Внедрение в ХГУ</vt:lpstr>
      <vt:lpstr>Повсеместные вычисления (теория)</vt:lpstr>
      <vt:lpstr>Список тем</vt:lpstr>
      <vt:lpstr>Внедрение в ХГУ</vt:lpstr>
      <vt:lpstr>Языковой курс немецкого языка</vt:lpstr>
      <vt:lpstr>Список тем</vt:lpstr>
      <vt:lpstr>Эвристический поиск</vt:lpstr>
      <vt:lpstr>Список тем</vt:lpstr>
      <vt:lpstr>Программное обеспечение</vt:lpstr>
      <vt:lpstr>Внедрение в ХГУ</vt:lpstr>
      <vt:lpstr>Семинар по бизнес  информационным системам</vt:lpstr>
      <vt:lpstr>Список тем для студентов в 2016 году в рамках темы «Индустрия 4.0»</vt:lpstr>
      <vt:lpstr>Внедрение в ХГУ</vt:lpstr>
      <vt:lpstr>Основы обработки изображений</vt:lpstr>
      <vt:lpstr>Список тем</vt:lpstr>
      <vt:lpstr>Программное обеспечение</vt:lpstr>
      <vt:lpstr>Внедрение в ХГУ</vt:lpstr>
      <vt:lpstr>Мои предложения</vt:lpstr>
      <vt:lpstr>Презентация PowerPoint</vt:lpstr>
      <vt:lpstr>Научно-исследовательская работа</vt:lpstr>
      <vt:lpstr>Структура факультета  технических наук УАА</vt:lpstr>
      <vt:lpstr>Области исследования  отделения информатики</vt:lpstr>
      <vt:lpstr>Области исследования отделения  информационных и  коммуникационных технологий</vt:lpstr>
      <vt:lpstr>Области исследования  отделения технической математики</vt:lpstr>
      <vt:lpstr>Области исследования  отделения дидактических материалов</vt:lpstr>
      <vt:lpstr>Дистанционные средства обучения</vt:lpstr>
      <vt:lpstr>Основные средства обучения</vt:lpstr>
      <vt:lpstr>Главный портал  университета Альпен-Адриа</vt:lpstr>
      <vt:lpstr>Презентация PowerPoint</vt:lpstr>
      <vt:lpstr>Презентация PowerPoint</vt:lpstr>
      <vt:lpstr>Презентация PowerPoint</vt:lpstr>
      <vt:lpstr>Использование Moodle</vt:lpstr>
      <vt:lpstr>Презентация PowerPoint</vt:lpstr>
      <vt:lpstr>Сайты отделений и институтов</vt:lpstr>
      <vt:lpstr>Презентация PowerPoint</vt:lpstr>
      <vt:lpstr>Сайт библиотеки университета</vt:lpstr>
      <vt:lpstr>Презентация PowerPoint</vt:lpstr>
      <vt:lpstr>Презентация PowerPoint</vt:lpstr>
    </vt:vector>
  </TitlesOfParts>
  <Company>Matrix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Baiev, Andrii</dc:creator>
  <cp:lastModifiedBy>AVATAR-LAPTOP-PC</cp:lastModifiedBy>
  <cp:revision>82</cp:revision>
  <dcterms:created xsi:type="dcterms:W3CDTF">2017-02-21T14:25:58Z</dcterms:created>
  <dcterms:modified xsi:type="dcterms:W3CDTF">2018-04-10T19:28:06Z</dcterms:modified>
</cp:coreProperties>
</file>